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76" y="8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F7154-72BF-0643-BF52-201838D87F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5EB6A0-B5AE-E428-95B4-FBD4DDA14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786A9-15F4-E252-857A-CB019C270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5F4D2-51E1-43F2-AE48-54A4229FC8D9}" type="datetimeFigureOut">
              <a:rPr lang="en-US" smtClean="0"/>
              <a:t>6/23/2023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226D5-F2AB-157A-BB07-657BD2EA6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A56EF-D7CB-283F-6A1F-C7EE8FC54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F303B-3703-4692-A2FF-65A8F58B7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009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9D17B-11CF-01C8-BDDA-A1F5A012A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4E7E4-E480-AB52-62D2-4F459D795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B68397-6CC7-8AF2-AF8A-5F1BF939A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5F4D2-51E1-43F2-AE48-54A4229FC8D9}" type="datetimeFigureOut">
              <a:rPr lang="en-US" smtClean="0"/>
              <a:t>6/23/2023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EFE2B-7EDD-5186-CF4B-A598B729D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77000-AC37-2AA3-95DF-4F7BDE66D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F303B-3703-4692-A2FF-65A8F58B7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050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6B028-7F6F-A378-03D6-653B38847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BC06F5-134B-C29B-EC0B-F6D89F0D3D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CEAB23-7F81-BF50-CED8-4583595B5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5F4D2-51E1-43F2-AE48-54A4229FC8D9}" type="datetimeFigureOut">
              <a:rPr lang="en-US" smtClean="0"/>
              <a:t>6/23/2023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ABF9D-D34D-310C-37D7-708A60751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E73545-2745-777A-B03A-8375C3823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F303B-3703-4692-A2FF-65A8F58B7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999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A2FBC-A259-E4E2-7147-EBE08EF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B6474-D6AA-7B8C-BFA4-3CE23102E2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4799DC-484E-4971-0328-31072260D7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F3C5D4-0630-E2E8-AE23-2E14D2B95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5F4D2-51E1-43F2-AE48-54A4229FC8D9}" type="datetimeFigureOut">
              <a:rPr lang="en-US" smtClean="0"/>
              <a:t>6/23/2023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607685-000C-06D3-9994-38C7F61B8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49BEA5-B10A-329D-3550-4A9273FDD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F303B-3703-4692-A2FF-65A8F58B7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102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A70DF-20B3-A094-8DB3-23C9170B8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44F929-9D83-0579-B2F8-9F25AB1A82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ED864-6E83-56EC-E33E-05AFD17D0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FBB270-190E-EA0A-D5C1-C4F73AB00D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BFB308-C054-A747-DE5E-1A450A633A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E097DB-C77D-1C1A-3952-08418C641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5F4D2-51E1-43F2-AE48-54A4229FC8D9}" type="datetimeFigureOut">
              <a:rPr lang="en-US" smtClean="0"/>
              <a:t>6/23/2023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DF6E15-1D16-C2A5-85AB-0363E72FF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F4C263-E8DF-1305-1BEA-73B0F574F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F303B-3703-4692-A2FF-65A8F58B7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08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60594-912B-C9D6-3501-61BB402AE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4BE919-32DF-09E5-4D94-5A480B860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5F4D2-51E1-43F2-AE48-54A4229FC8D9}" type="datetimeFigureOut">
              <a:rPr lang="en-US" smtClean="0"/>
              <a:t>6/23/2023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BB75AF-B95B-362F-B675-5A7569F3B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8C8535-CB64-9211-2A76-8B8D5EF19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F303B-3703-4692-A2FF-65A8F58B7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714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FBADAC-EAA4-5815-E40A-D2114D231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5F4D2-51E1-43F2-AE48-54A4229FC8D9}" type="datetimeFigureOut">
              <a:rPr lang="en-US" smtClean="0"/>
              <a:t>6/23/2023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6FA1C6-87A0-3996-9FCD-7681EB3CD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056512-EA4B-0814-35E1-7D6B9053B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F303B-3703-4692-A2FF-65A8F58B7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884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757F7-FFA1-0012-B84B-08232C377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964AA-E6A6-C341-8B3A-184B7BA85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89668-4A92-B71F-352D-AB54FD7E46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428C67-EEBF-8E08-97F8-0FF969A89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5F4D2-51E1-43F2-AE48-54A4229FC8D9}" type="datetimeFigureOut">
              <a:rPr lang="en-US" smtClean="0"/>
              <a:t>6/23/2023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2AD73-EE66-4615-3C18-A77C72C3F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B55F9F-BC6B-AE4B-4DE3-A65AA6883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F303B-3703-4692-A2FF-65A8F58B7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520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2E7A6-27C5-5856-862A-8233D333F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D18F3B-0AA8-F78B-5059-5D6BB3EC77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236CB8-2055-8E8A-8CA1-3439D3C516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088D21-BD4E-3531-72DB-5141F0BC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5F4D2-51E1-43F2-AE48-54A4229FC8D9}" type="datetimeFigureOut">
              <a:rPr lang="en-US" smtClean="0"/>
              <a:t>6/23/2023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B84A14-6B66-2CFE-66DC-6FAA549F2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9D2929-C352-3BF0-5408-CF1A78E5A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F303B-3703-4692-A2FF-65A8F58B7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493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77BEB-137F-DFB1-260B-13DABE505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86094A-3AA0-208F-D8A7-6AEAF81BB4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A1F667-0CE6-0DF7-419E-F06B5ABBB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5F4D2-51E1-43F2-AE48-54A4229FC8D9}" type="datetimeFigureOut">
              <a:rPr lang="en-US" smtClean="0"/>
              <a:t>6/23/2023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487BE-8FCA-6FDB-852A-531B84CE7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1761C8-2F36-1888-5630-F25DCA53C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F303B-3703-4692-A2FF-65A8F58B7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620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819627-70D4-7090-0390-BB22980EC2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A0D165-3DF9-4848-9212-41C0549424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7A4C3E-FD98-4DC7-6643-6E987C906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5F4D2-51E1-43F2-AE48-54A4229FC8D9}" type="datetimeFigureOut">
              <a:rPr lang="en-US" smtClean="0"/>
              <a:t>6/23/2023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B957A-A16D-390B-4660-69DDB6EFC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DD8C19-9FE8-75DD-C303-8D7500728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F303B-3703-4692-A2FF-65A8F58B7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367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08E219-611D-C2B3-A253-4D0766C38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39DFC0-6785-ECC4-173A-27DF9A62D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4FC6E-A15B-B3BE-E626-D5B7FD8578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5F4D2-51E1-43F2-AE48-54A4229FC8D9}" type="datetimeFigureOut">
              <a:rPr lang="en-US" smtClean="0"/>
              <a:t>6/23/2023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1D87C-D5D3-BDDD-6005-49F6B4046B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D854A-ED4C-E82F-E230-D6B3DB79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F303B-3703-4692-A2FF-65A8F58B7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95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B9577AF6-4C9C-D956-F877-739775272AD8}"/>
              </a:ext>
            </a:extLst>
          </p:cNvPr>
          <p:cNvGrpSpPr/>
          <p:nvPr/>
        </p:nvGrpSpPr>
        <p:grpSpPr>
          <a:xfrm>
            <a:off x="410602" y="2355680"/>
            <a:ext cx="11370796" cy="2801200"/>
            <a:chOff x="473911" y="1299410"/>
            <a:chExt cx="11370796" cy="2801200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DB6D003B-BCA4-3EEB-D762-E0CA4FC451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911" y="1299410"/>
              <a:ext cx="2842699" cy="280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C266B89A-8B61-A1D3-1F65-5D1589761E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6610" y="1299410"/>
              <a:ext cx="2842699" cy="280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F969F2A3-8C74-9035-BF75-0AD0C7ADF4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9309" y="1299410"/>
              <a:ext cx="2842699" cy="280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F65E1807-7636-BD72-66CA-FDE882F07A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2008" y="1299410"/>
              <a:ext cx="2842699" cy="280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49F21A8-F383-0821-DDEE-7164ACAAC6B5}"/>
              </a:ext>
            </a:extLst>
          </p:cNvPr>
          <p:cNvSpPr txBox="1"/>
          <p:nvPr/>
        </p:nvSpPr>
        <p:spPr>
          <a:xfrm>
            <a:off x="3611576" y="1767319"/>
            <a:ext cx="2248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System Replacements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19268A-BCFA-2FDB-3E50-73DE881A607F}"/>
              </a:ext>
            </a:extLst>
          </p:cNvPr>
          <p:cNvSpPr txBox="1"/>
          <p:nvPr/>
        </p:nvSpPr>
        <p:spPr>
          <a:xfrm>
            <a:off x="9418927" y="1779681"/>
            <a:ext cx="1780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Contingency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4C9C091-7DE8-8BD0-B61F-14526CDD4543}"/>
              </a:ext>
            </a:extLst>
          </p:cNvPr>
          <p:cNvSpPr txBox="1"/>
          <p:nvPr/>
        </p:nvSpPr>
        <p:spPr>
          <a:xfrm>
            <a:off x="6366902" y="1779681"/>
            <a:ext cx="2300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Capital Improvements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513F743-E531-AB34-166A-0E7FECF83220}"/>
              </a:ext>
            </a:extLst>
          </p:cNvPr>
          <p:cNvSpPr txBox="1"/>
          <p:nvPr/>
        </p:nvSpPr>
        <p:spPr>
          <a:xfrm>
            <a:off x="941614" y="1767319"/>
            <a:ext cx="1780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Operations</a:t>
            </a:r>
          </a:p>
        </p:txBody>
      </p:sp>
      <p:sp>
        <p:nvSpPr>
          <p:cNvPr id="1050" name="TextBox 1049">
            <a:extLst>
              <a:ext uri="{FF2B5EF4-FFF2-40B4-BE49-F238E27FC236}">
                <a16:creationId xmlns:a16="http://schemas.microsoft.com/office/drawing/2014/main" id="{042E4570-E8E6-1C34-80C3-849409187578}"/>
              </a:ext>
            </a:extLst>
          </p:cNvPr>
          <p:cNvSpPr txBox="1"/>
          <p:nvPr/>
        </p:nvSpPr>
        <p:spPr>
          <a:xfrm>
            <a:off x="0" y="100303"/>
            <a:ext cx="11849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DWA FUNDS</a:t>
            </a:r>
          </a:p>
        </p:txBody>
      </p:sp>
    </p:spTree>
    <p:extLst>
      <p:ext uri="{BB962C8B-B14F-4D97-AF65-F5344CB8AC3E}">
        <p14:creationId xmlns:p14="http://schemas.microsoft.com/office/powerpoint/2010/main" val="2817969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B9577AF6-4C9C-D956-F877-739775272AD8}"/>
              </a:ext>
            </a:extLst>
          </p:cNvPr>
          <p:cNvGrpSpPr/>
          <p:nvPr/>
        </p:nvGrpSpPr>
        <p:grpSpPr>
          <a:xfrm>
            <a:off x="410602" y="2355680"/>
            <a:ext cx="11370796" cy="2801200"/>
            <a:chOff x="473911" y="1299410"/>
            <a:chExt cx="11370796" cy="2801200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DB6D003B-BCA4-3EEB-D762-E0CA4FC451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911" y="1299410"/>
              <a:ext cx="2842699" cy="280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C266B89A-8B61-A1D3-1F65-5D1589761E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6610" y="1299410"/>
              <a:ext cx="2842699" cy="280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F969F2A3-8C74-9035-BF75-0AD0C7ADF4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9309" y="1299410"/>
              <a:ext cx="2842699" cy="280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F65E1807-7636-BD72-66CA-FDE882F07A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2008" y="1299410"/>
              <a:ext cx="2842699" cy="280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49F21A8-F383-0821-DDEE-7164ACAAC6B5}"/>
              </a:ext>
            </a:extLst>
          </p:cNvPr>
          <p:cNvSpPr txBox="1"/>
          <p:nvPr/>
        </p:nvSpPr>
        <p:spPr>
          <a:xfrm>
            <a:off x="3611576" y="519364"/>
            <a:ext cx="2248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System Replacements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19268A-BCFA-2FDB-3E50-73DE881A607F}"/>
              </a:ext>
            </a:extLst>
          </p:cNvPr>
          <p:cNvSpPr txBox="1"/>
          <p:nvPr/>
        </p:nvSpPr>
        <p:spPr>
          <a:xfrm>
            <a:off x="9579953" y="519364"/>
            <a:ext cx="1780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Contingency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4C9C091-7DE8-8BD0-B61F-14526CDD4543}"/>
              </a:ext>
            </a:extLst>
          </p:cNvPr>
          <p:cNvSpPr txBox="1"/>
          <p:nvPr/>
        </p:nvSpPr>
        <p:spPr>
          <a:xfrm>
            <a:off x="6438923" y="519364"/>
            <a:ext cx="2300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Capital Improvements</a:t>
            </a:r>
          </a:p>
        </p:txBody>
      </p:sp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1C20FC49-7785-3875-21BB-AF6B02AA5AD7}"/>
              </a:ext>
            </a:extLst>
          </p:cNvPr>
          <p:cNvGrpSpPr/>
          <p:nvPr/>
        </p:nvGrpSpPr>
        <p:grpSpPr>
          <a:xfrm>
            <a:off x="584631" y="967472"/>
            <a:ext cx="2490154" cy="1388208"/>
            <a:chOff x="763145" y="967474"/>
            <a:chExt cx="2158809" cy="1042212"/>
          </a:xfrm>
        </p:grpSpPr>
        <p:sp>
          <p:nvSpPr>
            <p:cNvPr id="30" name="Arrow: Down 29">
              <a:extLst>
                <a:ext uri="{FF2B5EF4-FFF2-40B4-BE49-F238E27FC236}">
                  <a16:creationId xmlns:a16="http://schemas.microsoft.com/office/drawing/2014/main" id="{C6FF592F-819C-1190-0276-8B7DBF64CCF3}"/>
                </a:ext>
              </a:extLst>
            </p:cNvPr>
            <p:cNvSpPr/>
            <p:nvPr/>
          </p:nvSpPr>
          <p:spPr>
            <a:xfrm>
              <a:off x="763145" y="967474"/>
              <a:ext cx="2158809" cy="1042212"/>
            </a:xfrm>
            <a:prstGeom prst="down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671C3E1-EC47-F38A-D471-58CF4F840618}"/>
                </a:ext>
              </a:extLst>
            </p:cNvPr>
            <p:cNvSpPr txBox="1"/>
            <p:nvPr/>
          </p:nvSpPr>
          <p:spPr>
            <a:xfrm>
              <a:off x="952212" y="980261"/>
              <a:ext cx="1780674" cy="878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Base</a:t>
              </a:r>
            </a:p>
            <a:p>
              <a:pPr algn="ctr"/>
              <a:r>
                <a:rPr lang="en-US" sz="1600" dirty="0"/>
                <a:t>Usage</a:t>
              </a:r>
            </a:p>
            <a:p>
              <a:pPr algn="ctr"/>
              <a:r>
                <a:rPr lang="en-US" sz="1600" dirty="0"/>
                <a:t>Excise</a:t>
              </a:r>
            </a:p>
            <a:p>
              <a:pPr algn="ctr"/>
              <a:r>
                <a:rPr lang="en-US" sz="1600" dirty="0"/>
                <a:t>Misc.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F513F743-E531-AB34-166A-0E7FECF83220}"/>
              </a:ext>
            </a:extLst>
          </p:cNvPr>
          <p:cNvSpPr txBox="1"/>
          <p:nvPr/>
        </p:nvSpPr>
        <p:spPr>
          <a:xfrm>
            <a:off x="952212" y="519364"/>
            <a:ext cx="1780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Operations</a:t>
            </a:r>
          </a:p>
        </p:txBody>
      </p:sp>
      <p:grpSp>
        <p:nvGrpSpPr>
          <p:cNvPr id="1025" name="Group 1024">
            <a:extLst>
              <a:ext uri="{FF2B5EF4-FFF2-40B4-BE49-F238E27FC236}">
                <a16:creationId xmlns:a16="http://schemas.microsoft.com/office/drawing/2014/main" id="{348E0769-F965-82E2-1DD3-B9D673349D62}"/>
              </a:ext>
            </a:extLst>
          </p:cNvPr>
          <p:cNvGrpSpPr/>
          <p:nvPr/>
        </p:nvGrpSpPr>
        <p:grpSpPr>
          <a:xfrm>
            <a:off x="6219927" y="956661"/>
            <a:ext cx="2553847" cy="1475859"/>
            <a:chOff x="680990" y="956007"/>
            <a:chExt cx="2158809" cy="1079210"/>
          </a:xfrm>
        </p:grpSpPr>
        <p:sp>
          <p:nvSpPr>
            <p:cNvPr id="1028" name="Arrow: Down 1027">
              <a:extLst>
                <a:ext uri="{FF2B5EF4-FFF2-40B4-BE49-F238E27FC236}">
                  <a16:creationId xmlns:a16="http://schemas.microsoft.com/office/drawing/2014/main" id="{FB3BD122-0E07-3795-583F-1497D5099388}"/>
                </a:ext>
              </a:extLst>
            </p:cNvPr>
            <p:cNvSpPr/>
            <p:nvPr/>
          </p:nvSpPr>
          <p:spPr>
            <a:xfrm>
              <a:off x="680990" y="971375"/>
              <a:ext cx="2158809" cy="1042212"/>
            </a:xfrm>
            <a:prstGeom prst="down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7" name="TextBox 1026">
              <a:extLst>
                <a:ext uri="{FF2B5EF4-FFF2-40B4-BE49-F238E27FC236}">
                  <a16:creationId xmlns:a16="http://schemas.microsoft.com/office/drawing/2014/main" id="{19F9288D-8943-049F-AC4C-6E9DF5353854}"/>
                </a:ext>
              </a:extLst>
            </p:cNvPr>
            <p:cNvSpPr txBox="1"/>
            <p:nvPr/>
          </p:nvSpPr>
          <p:spPr>
            <a:xfrm>
              <a:off x="870058" y="956007"/>
              <a:ext cx="1780674" cy="1079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Base</a:t>
              </a:r>
            </a:p>
            <a:p>
              <a:pPr algn="ctr"/>
              <a:r>
                <a:rPr lang="en-US" sz="1600" dirty="0"/>
                <a:t>Capital</a:t>
              </a:r>
            </a:p>
            <a:p>
              <a:pPr algn="ctr"/>
              <a:r>
                <a:rPr lang="en-US" sz="1600" dirty="0"/>
                <a:t>Memberships</a:t>
              </a:r>
            </a:p>
            <a:p>
              <a:pPr algn="ctr"/>
              <a:r>
                <a:rPr lang="en-US" sz="1600" dirty="0"/>
                <a:t>Interest</a:t>
              </a:r>
            </a:p>
            <a:p>
              <a:pPr algn="ctr"/>
              <a:r>
                <a:rPr lang="en-US" sz="1600" dirty="0"/>
                <a:t>Loans</a:t>
              </a:r>
            </a:p>
          </p:txBody>
        </p:sp>
      </p:grpSp>
      <p:grpSp>
        <p:nvGrpSpPr>
          <p:cNvPr id="1029" name="Group 1028">
            <a:extLst>
              <a:ext uri="{FF2B5EF4-FFF2-40B4-BE49-F238E27FC236}">
                <a16:creationId xmlns:a16="http://schemas.microsoft.com/office/drawing/2014/main" id="{72A7E190-B3D5-29E0-9895-4169D8D3A763}"/>
              </a:ext>
            </a:extLst>
          </p:cNvPr>
          <p:cNvGrpSpPr/>
          <p:nvPr/>
        </p:nvGrpSpPr>
        <p:grpSpPr>
          <a:xfrm>
            <a:off x="3595245" y="967473"/>
            <a:ext cx="2158809" cy="1375859"/>
            <a:chOff x="763145" y="967475"/>
            <a:chExt cx="2158809" cy="987177"/>
          </a:xfrm>
        </p:grpSpPr>
        <p:sp>
          <p:nvSpPr>
            <p:cNvPr id="1031" name="Arrow: Down 1030">
              <a:extLst>
                <a:ext uri="{FF2B5EF4-FFF2-40B4-BE49-F238E27FC236}">
                  <a16:creationId xmlns:a16="http://schemas.microsoft.com/office/drawing/2014/main" id="{3F442FF0-43EC-24D5-5A09-D26415CE2598}"/>
                </a:ext>
              </a:extLst>
            </p:cNvPr>
            <p:cNvSpPr/>
            <p:nvPr/>
          </p:nvSpPr>
          <p:spPr>
            <a:xfrm>
              <a:off x="763145" y="967475"/>
              <a:ext cx="2158809" cy="987177"/>
            </a:xfrm>
            <a:prstGeom prst="down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0" name="TextBox 1029">
              <a:extLst>
                <a:ext uri="{FF2B5EF4-FFF2-40B4-BE49-F238E27FC236}">
                  <a16:creationId xmlns:a16="http://schemas.microsoft.com/office/drawing/2014/main" id="{7F4B491B-6BAA-D217-7214-5DE0AFC7D117}"/>
                </a:ext>
              </a:extLst>
            </p:cNvPr>
            <p:cNvSpPr txBox="1"/>
            <p:nvPr/>
          </p:nvSpPr>
          <p:spPr>
            <a:xfrm>
              <a:off x="952212" y="980261"/>
              <a:ext cx="1780674" cy="949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Fund</a:t>
              </a:r>
            </a:p>
            <a:p>
              <a:pPr algn="ctr"/>
              <a:r>
                <a:rPr lang="en-US" sz="1600" dirty="0"/>
                <a:t>Transfer</a:t>
              </a:r>
            </a:p>
            <a:p>
              <a:pPr algn="ctr"/>
              <a:endParaRPr lang="en-US" sz="1600" dirty="0"/>
            </a:p>
            <a:p>
              <a:pPr algn="ctr"/>
              <a:r>
                <a:rPr lang="en-US" sz="1600" dirty="0"/>
                <a:t>Loan</a:t>
              </a:r>
            </a:p>
            <a:p>
              <a:pPr algn="ctr"/>
              <a:endParaRPr lang="en-US" sz="1600" dirty="0"/>
            </a:p>
          </p:txBody>
        </p:sp>
      </p:grpSp>
      <p:grpSp>
        <p:nvGrpSpPr>
          <p:cNvPr id="1032" name="Group 1031">
            <a:extLst>
              <a:ext uri="{FF2B5EF4-FFF2-40B4-BE49-F238E27FC236}">
                <a16:creationId xmlns:a16="http://schemas.microsoft.com/office/drawing/2014/main" id="{0F59C0A6-678F-1B72-D4A5-5FBD07F64CF4}"/>
              </a:ext>
            </a:extLst>
          </p:cNvPr>
          <p:cNvGrpSpPr/>
          <p:nvPr/>
        </p:nvGrpSpPr>
        <p:grpSpPr>
          <a:xfrm>
            <a:off x="9390885" y="977677"/>
            <a:ext cx="2158809" cy="1278067"/>
            <a:chOff x="763145" y="967474"/>
            <a:chExt cx="2158809" cy="1042212"/>
          </a:xfrm>
        </p:grpSpPr>
        <p:sp>
          <p:nvSpPr>
            <p:cNvPr id="1034" name="Arrow: Down 1033">
              <a:extLst>
                <a:ext uri="{FF2B5EF4-FFF2-40B4-BE49-F238E27FC236}">
                  <a16:creationId xmlns:a16="http://schemas.microsoft.com/office/drawing/2014/main" id="{EABD398A-ED9E-969E-FD9B-C66DDDB36C80}"/>
                </a:ext>
              </a:extLst>
            </p:cNvPr>
            <p:cNvSpPr/>
            <p:nvPr/>
          </p:nvSpPr>
          <p:spPr>
            <a:xfrm>
              <a:off x="763145" y="967474"/>
              <a:ext cx="2158809" cy="1042212"/>
            </a:xfrm>
            <a:prstGeom prst="down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3" name="TextBox 1032">
              <a:extLst>
                <a:ext uri="{FF2B5EF4-FFF2-40B4-BE49-F238E27FC236}">
                  <a16:creationId xmlns:a16="http://schemas.microsoft.com/office/drawing/2014/main" id="{29A3E200-A09A-32F5-74FB-096E5025BDB9}"/>
                </a:ext>
              </a:extLst>
            </p:cNvPr>
            <p:cNvSpPr txBox="1"/>
            <p:nvPr/>
          </p:nvSpPr>
          <p:spPr>
            <a:xfrm>
              <a:off x="952212" y="980261"/>
              <a:ext cx="1780674" cy="6776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Fund</a:t>
              </a:r>
            </a:p>
            <a:p>
              <a:pPr algn="ctr"/>
              <a:r>
                <a:rPr lang="en-US" sz="1600" dirty="0"/>
                <a:t>Transfer</a:t>
              </a:r>
            </a:p>
            <a:p>
              <a:pPr algn="ctr"/>
              <a:endParaRPr lang="en-US" sz="1600" dirty="0"/>
            </a:p>
          </p:txBody>
        </p:sp>
      </p:grpSp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AC47A2AE-73C5-CB36-E325-2F1AAB58FA22}"/>
              </a:ext>
            </a:extLst>
          </p:cNvPr>
          <p:cNvGrpSpPr/>
          <p:nvPr/>
        </p:nvGrpSpPr>
        <p:grpSpPr>
          <a:xfrm>
            <a:off x="610755" y="5156880"/>
            <a:ext cx="2490154" cy="1510620"/>
            <a:chOff x="763145" y="967474"/>
            <a:chExt cx="2158809" cy="1042212"/>
          </a:xfrm>
        </p:grpSpPr>
        <p:sp>
          <p:nvSpPr>
            <p:cNvPr id="1037" name="Arrow: Down 1036">
              <a:extLst>
                <a:ext uri="{FF2B5EF4-FFF2-40B4-BE49-F238E27FC236}">
                  <a16:creationId xmlns:a16="http://schemas.microsoft.com/office/drawing/2014/main" id="{39B1EE0F-F304-1789-9D05-05B09E3A356E}"/>
                </a:ext>
              </a:extLst>
            </p:cNvPr>
            <p:cNvSpPr/>
            <p:nvPr/>
          </p:nvSpPr>
          <p:spPr>
            <a:xfrm>
              <a:off x="763145" y="967474"/>
              <a:ext cx="2158809" cy="1042212"/>
            </a:xfrm>
            <a:prstGeom prst="down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6" name="TextBox 1035">
              <a:extLst>
                <a:ext uri="{FF2B5EF4-FFF2-40B4-BE49-F238E27FC236}">
                  <a16:creationId xmlns:a16="http://schemas.microsoft.com/office/drawing/2014/main" id="{FF0B2386-138E-0B07-D3C1-E44C760A1E12}"/>
                </a:ext>
              </a:extLst>
            </p:cNvPr>
            <p:cNvSpPr txBox="1"/>
            <p:nvPr/>
          </p:nvSpPr>
          <p:spPr>
            <a:xfrm>
              <a:off x="952212" y="980261"/>
              <a:ext cx="1780674" cy="9130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Payroll</a:t>
              </a:r>
            </a:p>
            <a:p>
              <a:pPr algn="ctr"/>
              <a:r>
                <a:rPr lang="en-US" sz="1600" dirty="0"/>
                <a:t>Business Ops</a:t>
              </a:r>
            </a:p>
            <a:p>
              <a:pPr algn="ctr"/>
              <a:r>
                <a:rPr lang="en-US" sz="1600" dirty="0"/>
                <a:t>System Ops</a:t>
              </a:r>
            </a:p>
            <a:p>
              <a:pPr algn="ctr"/>
              <a:r>
                <a:rPr lang="en-US" sz="1600" dirty="0"/>
                <a:t>Taxes &amp; Fees</a:t>
              </a:r>
            </a:p>
            <a:p>
              <a:pPr algn="ctr"/>
              <a:r>
                <a:rPr lang="en-US" sz="1600" dirty="0"/>
                <a:t>Transfers</a:t>
              </a:r>
            </a:p>
          </p:txBody>
        </p:sp>
      </p:grpSp>
      <p:grpSp>
        <p:nvGrpSpPr>
          <p:cNvPr id="1038" name="Group 1037">
            <a:extLst>
              <a:ext uri="{FF2B5EF4-FFF2-40B4-BE49-F238E27FC236}">
                <a16:creationId xmlns:a16="http://schemas.microsoft.com/office/drawing/2014/main" id="{6A1454A9-8BCB-3ADD-44B1-DCF61E48C8BC}"/>
              </a:ext>
            </a:extLst>
          </p:cNvPr>
          <p:cNvGrpSpPr/>
          <p:nvPr/>
        </p:nvGrpSpPr>
        <p:grpSpPr>
          <a:xfrm>
            <a:off x="3429573" y="5150694"/>
            <a:ext cx="2490154" cy="1510620"/>
            <a:chOff x="763145" y="967474"/>
            <a:chExt cx="2158809" cy="1042212"/>
          </a:xfrm>
        </p:grpSpPr>
        <p:sp>
          <p:nvSpPr>
            <p:cNvPr id="1040" name="Arrow: Down 1039">
              <a:extLst>
                <a:ext uri="{FF2B5EF4-FFF2-40B4-BE49-F238E27FC236}">
                  <a16:creationId xmlns:a16="http://schemas.microsoft.com/office/drawing/2014/main" id="{0BEEFB38-A5AD-F0E5-A9DB-FEEF8F416233}"/>
                </a:ext>
              </a:extLst>
            </p:cNvPr>
            <p:cNvSpPr/>
            <p:nvPr/>
          </p:nvSpPr>
          <p:spPr>
            <a:xfrm>
              <a:off x="763145" y="967474"/>
              <a:ext cx="2158809" cy="1042212"/>
            </a:xfrm>
            <a:prstGeom prst="down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9" name="TextBox 1038">
              <a:extLst>
                <a:ext uri="{FF2B5EF4-FFF2-40B4-BE49-F238E27FC236}">
                  <a16:creationId xmlns:a16="http://schemas.microsoft.com/office/drawing/2014/main" id="{4BCCBA87-4C14-FEF7-4863-434AF25FDA50}"/>
                </a:ext>
              </a:extLst>
            </p:cNvPr>
            <p:cNvSpPr txBox="1"/>
            <p:nvPr/>
          </p:nvSpPr>
          <p:spPr>
            <a:xfrm>
              <a:off x="952212" y="980261"/>
              <a:ext cx="1780674" cy="573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Loan Service</a:t>
              </a:r>
            </a:p>
            <a:p>
              <a:pPr algn="ctr"/>
              <a:endParaRPr lang="en-US" sz="1600" dirty="0"/>
            </a:p>
            <a:p>
              <a:pPr algn="ctr"/>
              <a:r>
                <a:rPr lang="en-US" sz="1600" dirty="0"/>
                <a:t>Projects</a:t>
              </a:r>
            </a:p>
          </p:txBody>
        </p:sp>
      </p:grpSp>
      <p:grpSp>
        <p:nvGrpSpPr>
          <p:cNvPr id="1041" name="Group 1040">
            <a:extLst>
              <a:ext uri="{FF2B5EF4-FFF2-40B4-BE49-F238E27FC236}">
                <a16:creationId xmlns:a16="http://schemas.microsoft.com/office/drawing/2014/main" id="{3839BFF2-3B3C-0981-A5B0-AFE2C68A4481}"/>
              </a:ext>
            </a:extLst>
          </p:cNvPr>
          <p:cNvGrpSpPr/>
          <p:nvPr/>
        </p:nvGrpSpPr>
        <p:grpSpPr>
          <a:xfrm>
            <a:off x="6303733" y="5150694"/>
            <a:ext cx="2490154" cy="1588194"/>
            <a:chOff x="763145" y="967474"/>
            <a:chExt cx="2158809" cy="1095732"/>
          </a:xfrm>
        </p:grpSpPr>
        <p:sp>
          <p:nvSpPr>
            <p:cNvPr id="1043" name="Arrow: Down 1042">
              <a:extLst>
                <a:ext uri="{FF2B5EF4-FFF2-40B4-BE49-F238E27FC236}">
                  <a16:creationId xmlns:a16="http://schemas.microsoft.com/office/drawing/2014/main" id="{07BE0C79-6BD3-4812-1F59-AC363127259C}"/>
                </a:ext>
              </a:extLst>
            </p:cNvPr>
            <p:cNvSpPr/>
            <p:nvPr/>
          </p:nvSpPr>
          <p:spPr>
            <a:xfrm>
              <a:off x="763145" y="967474"/>
              <a:ext cx="2158809" cy="1042212"/>
            </a:xfrm>
            <a:prstGeom prst="down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2" name="TextBox 1041">
              <a:extLst>
                <a:ext uri="{FF2B5EF4-FFF2-40B4-BE49-F238E27FC236}">
                  <a16:creationId xmlns:a16="http://schemas.microsoft.com/office/drawing/2014/main" id="{3F1EFADD-251F-0A05-4404-D75884454E47}"/>
                </a:ext>
              </a:extLst>
            </p:cNvPr>
            <p:cNvSpPr txBox="1"/>
            <p:nvPr/>
          </p:nvSpPr>
          <p:spPr>
            <a:xfrm>
              <a:off x="952212" y="980261"/>
              <a:ext cx="1780674" cy="1082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Loan Service</a:t>
              </a:r>
            </a:p>
            <a:p>
              <a:pPr algn="ctr"/>
              <a:endParaRPr lang="en-US" sz="1600" dirty="0"/>
            </a:p>
            <a:p>
              <a:pPr algn="ctr"/>
              <a:r>
                <a:rPr lang="en-US" sz="1600" dirty="0"/>
                <a:t>Projects</a:t>
              </a:r>
            </a:p>
            <a:p>
              <a:pPr algn="ctr"/>
              <a:endParaRPr lang="en-US" sz="1600" dirty="0"/>
            </a:p>
            <a:p>
              <a:pPr algn="ctr"/>
              <a:r>
                <a:rPr lang="en-US" sz="1600" dirty="0"/>
                <a:t>Transfer Out</a:t>
              </a:r>
            </a:p>
            <a:p>
              <a:pPr algn="ctr"/>
              <a:endParaRPr lang="en-US" sz="1600" dirty="0"/>
            </a:p>
          </p:txBody>
        </p:sp>
      </p:grpSp>
      <p:grpSp>
        <p:nvGrpSpPr>
          <p:cNvPr id="1044" name="Group 1043">
            <a:extLst>
              <a:ext uri="{FF2B5EF4-FFF2-40B4-BE49-F238E27FC236}">
                <a16:creationId xmlns:a16="http://schemas.microsoft.com/office/drawing/2014/main" id="{C681554F-B97B-2F6D-ABAF-334BFAD229A6}"/>
              </a:ext>
            </a:extLst>
          </p:cNvPr>
          <p:cNvGrpSpPr/>
          <p:nvPr/>
        </p:nvGrpSpPr>
        <p:grpSpPr>
          <a:xfrm>
            <a:off x="9114971" y="5169228"/>
            <a:ext cx="2490154" cy="1510620"/>
            <a:chOff x="763145" y="967474"/>
            <a:chExt cx="2158809" cy="1042212"/>
          </a:xfrm>
        </p:grpSpPr>
        <p:sp>
          <p:nvSpPr>
            <p:cNvPr id="1046" name="Arrow: Down 1045">
              <a:extLst>
                <a:ext uri="{FF2B5EF4-FFF2-40B4-BE49-F238E27FC236}">
                  <a16:creationId xmlns:a16="http://schemas.microsoft.com/office/drawing/2014/main" id="{DF0DE3F6-DEF5-C205-D269-8045ADD26FFC}"/>
                </a:ext>
              </a:extLst>
            </p:cNvPr>
            <p:cNvSpPr/>
            <p:nvPr/>
          </p:nvSpPr>
          <p:spPr>
            <a:xfrm>
              <a:off x="763145" y="967474"/>
              <a:ext cx="2158809" cy="1042212"/>
            </a:xfrm>
            <a:prstGeom prst="down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5" name="TextBox 1044">
              <a:extLst>
                <a:ext uri="{FF2B5EF4-FFF2-40B4-BE49-F238E27FC236}">
                  <a16:creationId xmlns:a16="http://schemas.microsoft.com/office/drawing/2014/main" id="{653477CE-3932-D723-CF66-F1EBE4DBC980}"/>
                </a:ext>
              </a:extLst>
            </p:cNvPr>
            <p:cNvSpPr txBox="1"/>
            <p:nvPr/>
          </p:nvSpPr>
          <p:spPr>
            <a:xfrm>
              <a:off x="952212" y="980261"/>
              <a:ext cx="1780674" cy="403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Emergency</a:t>
              </a:r>
            </a:p>
            <a:p>
              <a:pPr algn="ctr"/>
              <a:endParaRPr lang="en-US" sz="1600" dirty="0"/>
            </a:p>
          </p:txBody>
        </p:sp>
      </p:grpSp>
      <p:sp>
        <p:nvSpPr>
          <p:cNvPr id="1050" name="TextBox 1049">
            <a:extLst>
              <a:ext uri="{FF2B5EF4-FFF2-40B4-BE49-F238E27FC236}">
                <a16:creationId xmlns:a16="http://schemas.microsoft.com/office/drawing/2014/main" id="{042E4570-E8E6-1C34-80C3-849409187578}"/>
              </a:ext>
            </a:extLst>
          </p:cNvPr>
          <p:cNvSpPr txBox="1"/>
          <p:nvPr/>
        </p:nvSpPr>
        <p:spPr>
          <a:xfrm>
            <a:off x="0" y="100303"/>
            <a:ext cx="11849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DWA FUNDS FLOW – Beginning Balance 2022/2023 </a:t>
            </a:r>
          </a:p>
        </p:txBody>
      </p:sp>
      <p:sp>
        <p:nvSpPr>
          <p:cNvPr id="1051" name="TextBox 1050">
            <a:extLst>
              <a:ext uri="{FF2B5EF4-FFF2-40B4-BE49-F238E27FC236}">
                <a16:creationId xmlns:a16="http://schemas.microsoft.com/office/drawing/2014/main" id="{813013E7-A93C-4DF5-E62C-83BFD99D1069}"/>
              </a:ext>
            </a:extLst>
          </p:cNvPr>
          <p:cNvSpPr txBox="1"/>
          <p:nvPr/>
        </p:nvSpPr>
        <p:spPr>
          <a:xfrm>
            <a:off x="9493250" y="100303"/>
            <a:ext cx="2111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/>
              <a:t>* June costs estimated</a:t>
            </a:r>
          </a:p>
        </p:txBody>
      </p:sp>
      <p:sp>
        <p:nvSpPr>
          <p:cNvPr id="1052" name="TextBox 1051">
            <a:extLst>
              <a:ext uri="{FF2B5EF4-FFF2-40B4-BE49-F238E27FC236}">
                <a16:creationId xmlns:a16="http://schemas.microsoft.com/office/drawing/2014/main" id="{41B8B972-8752-E0A3-E178-805B83D71EF4}"/>
              </a:ext>
            </a:extLst>
          </p:cNvPr>
          <p:cNvSpPr txBox="1"/>
          <p:nvPr/>
        </p:nvSpPr>
        <p:spPr>
          <a:xfrm>
            <a:off x="965494" y="3618066"/>
            <a:ext cx="1780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-$2,994</a:t>
            </a:r>
          </a:p>
        </p:txBody>
      </p:sp>
      <p:sp>
        <p:nvSpPr>
          <p:cNvPr id="1053" name="TextBox 1052">
            <a:extLst>
              <a:ext uri="{FF2B5EF4-FFF2-40B4-BE49-F238E27FC236}">
                <a16:creationId xmlns:a16="http://schemas.microsoft.com/office/drawing/2014/main" id="{804FB827-6422-8083-4461-3AECB5156CB0}"/>
              </a:ext>
            </a:extLst>
          </p:cNvPr>
          <p:cNvSpPr txBox="1"/>
          <p:nvPr/>
        </p:nvSpPr>
        <p:spPr>
          <a:xfrm>
            <a:off x="3845332" y="3618066"/>
            <a:ext cx="1780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+$275,069</a:t>
            </a:r>
          </a:p>
        </p:txBody>
      </p:sp>
      <p:sp>
        <p:nvSpPr>
          <p:cNvPr id="1054" name="TextBox 1053">
            <a:extLst>
              <a:ext uri="{FF2B5EF4-FFF2-40B4-BE49-F238E27FC236}">
                <a16:creationId xmlns:a16="http://schemas.microsoft.com/office/drawing/2014/main" id="{EB051914-F5C2-12D3-DF76-05893D1A0CC3}"/>
              </a:ext>
            </a:extLst>
          </p:cNvPr>
          <p:cNvSpPr txBox="1"/>
          <p:nvPr/>
        </p:nvSpPr>
        <p:spPr>
          <a:xfrm>
            <a:off x="6627854" y="3571614"/>
            <a:ext cx="1780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-76,646</a:t>
            </a:r>
          </a:p>
        </p:txBody>
      </p:sp>
      <p:sp>
        <p:nvSpPr>
          <p:cNvPr id="1055" name="TextBox 1054">
            <a:extLst>
              <a:ext uri="{FF2B5EF4-FFF2-40B4-BE49-F238E27FC236}">
                <a16:creationId xmlns:a16="http://schemas.microsoft.com/office/drawing/2014/main" id="{A17A968D-B5CB-FEB2-4046-1F6F833BCF8D}"/>
              </a:ext>
            </a:extLst>
          </p:cNvPr>
          <p:cNvSpPr txBox="1"/>
          <p:nvPr/>
        </p:nvSpPr>
        <p:spPr>
          <a:xfrm>
            <a:off x="9469710" y="3618066"/>
            <a:ext cx="1780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$104,000</a:t>
            </a:r>
          </a:p>
        </p:txBody>
      </p:sp>
    </p:spTree>
    <p:extLst>
      <p:ext uri="{BB962C8B-B14F-4D97-AF65-F5344CB8AC3E}">
        <p14:creationId xmlns:p14="http://schemas.microsoft.com/office/powerpoint/2010/main" val="2280513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B9577AF6-4C9C-D956-F877-739775272AD8}"/>
              </a:ext>
            </a:extLst>
          </p:cNvPr>
          <p:cNvGrpSpPr/>
          <p:nvPr/>
        </p:nvGrpSpPr>
        <p:grpSpPr>
          <a:xfrm>
            <a:off x="410602" y="2355680"/>
            <a:ext cx="11370796" cy="2801200"/>
            <a:chOff x="473911" y="1299410"/>
            <a:chExt cx="11370796" cy="2801200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DB6D003B-BCA4-3EEB-D762-E0CA4FC451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911" y="1299410"/>
              <a:ext cx="2842699" cy="280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C266B89A-8B61-A1D3-1F65-5D1589761E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6610" y="1299410"/>
              <a:ext cx="2842699" cy="280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F969F2A3-8C74-9035-BF75-0AD0C7ADF4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9309" y="1299410"/>
              <a:ext cx="2842699" cy="280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F65E1807-7636-BD72-66CA-FDE882F07A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2008" y="1299410"/>
              <a:ext cx="2842699" cy="280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49F21A8-F383-0821-DDEE-7164ACAAC6B5}"/>
              </a:ext>
            </a:extLst>
          </p:cNvPr>
          <p:cNvSpPr txBox="1"/>
          <p:nvPr/>
        </p:nvSpPr>
        <p:spPr>
          <a:xfrm>
            <a:off x="3611576" y="519364"/>
            <a:ext cx="2248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System Replacements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19268A-BCFA-2FDB-3E50-73DE881A607F}"/>
              </a:ext>
            </a:extLst>
          </p:cNvPr>
          <p:cNvSpPr txBox="1"/>
          <p:nvPr/>
        </p:nvSpPr>
        <p:spPr>
          <a:xfrm>
            <a:off x="9579953" y="519364"/>
            <a:ext cx="1780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Contingency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4C9C091-7DE8-8BD0-B61F-14526CDD4543}"/>
              </a:ext>
            </a:extLst>
          </p:cNvPr>
          <p:cNvSpPr txBox="1"/>
          <p:nvPr/>
        </p:nvSpPr>
        <p:spPr>
          <a:xfrm>
            <a:off x="6438923" y="519364"/>
            <a:ext cx="2300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Capital Improvements</a:t>
            </a:r>
          </a:p>
        </p:txBody>
      </p:sp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1C20FC49-7785-3875-21BB-AF6B02AA5AD7}"/>
              </a:ext>
            </a:extLst>
          </p:cNvPr>
          <p:cNvGrpSpPr/>
          <p:nvPr/>
        </p:nvGrpSpPr>
        <p:grpSpPr>
          <a:xfrm>
            <a:off x="584631" y="967472"/>
            <a:ext cx="2490154" cy="1388208"/>
            <a:chOff x="763145" y="967474"/>
            <a:chExt cx="2158809" cy="1042212"/>
          </a:xfrm>
        </p:grpSpPr>
        <p:sp>
          <p:nvSpPr>
            <p:cNvPr id="30" name="Arrow: Down 29">
              <a:extLst>
                <a:ext uri="{FF2B5EF4-FFF2-40B4-BE49-F238E27FC236}">
                  <a16:creationId xmlns:a16="http://schemas.microsoft.com/office/drawing/2014/main" id="{C6FF592F-819C-1190-0276-8B7DBF64CCF3}"/>
                </a:ext>
              </a:extLst>
            </p:cNvPr>
            <p:cNvSpPr/>
            <p:nvPr/>
          </p:nvSpPr>
          <p:spPr>
            <a:xfrm>
              <a:off x="763145" y="967474"/>
              <a:ext cx="2158809" cy="1042212"/>
            </a:xfrm>
            <a:prstGeom prst="down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671C3E1-EC47-F38A-D471-58CF4F840618}"/>
                </a:ext>
              </a:extLst>
            </p:cNvPr>
            <p:cNvSpPr txBox="1"/>
            <p:nvPr/>
          </p:nvSpPr>
          <p:spPr>
            <a:xfrm>
              <a:off x="952212" y="980261"/>
              <a:ext cx="1780674" cy="808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Base  - </a:t>
              </a:r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</a:rPr>
                <a:t>$182k </a:t>
              </a:r>
            </a:p>
            <a:p>
              <a:pPr algn="ctr"/>
              <a:r>
                <a:rPr lang="en-US" sz="1600" dirty="0"/>
                <a:t>Usage - </a:t>
              </a:r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</a:rPr>
                <a:t>$75k</a:t>
              </a:r>
            </a:p>
            <a:p>
              <a:pPr algn="ctr"/>
              <a:r>
                <a:rPr lang="en-US" sz="1600" dirty="0"/>
                <a:t>Excise </a:t>
              </a:r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</a:rPr>
                <a:t>- $12k</a:t>
              </a:r>
            </a:p>
            <a:p>
              <a:pPr algn="ctr"/>
              <a:r>
                <a:rPr lang="en-US" sz="1600" dirty="0"/>
                <a:t>Misc. - </a:t>
              </a:r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</a:rPr>
                <a:t>$.3k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F513F743-E531-AB34-166A-0E7FECF83220}"/>
              </a:ext>
            </a:extLst>
          </p:cNvPr>
          <p:cNvSpPr txBox="1"/>
          <p:nvPr/>
        </p:nvSpPr>
        <p:spPr>
          <a:xfrm>
            <a:off x="952212" y="519364"/>
            <a:ext cx="1780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Operations</a:t>
            </a:r>
          </a:p>
        </p:txBody>
      </p:sp>
      <p:grpSp>
        <p:nvGrpSpPr>
          <p:cNvPr id="1025" name="Group 1024">
            <a:extLst>
              <a:ext uri="{FF2B5EF4-FFF2-40B4-BE49-F238E27FC236}">
                <a16:creationId xmlns:a16="http://schemas.microsoft.com/office/drawing/2014/main" id="{348E0769-F965-82E2-1DD3-B9D673349D62}"/>
              </a:ext>
            </a:extLst>
          </p:cNvPr>
          <p:cNvGrpSpPr/>
          <p:nvPr/>
        </p:nvGrpSpPr>
        <p:grpSpPr>
          <a:xfrm>
            <a:off x="6219927" y="956661"/>
            <a:ext cx="2553847" cy="1446279"/>
            <a:chOff x="680990" y="956007"/>
            <a:chExt cx="2158809" cy="1057580"/>
          </a:xfrm>
        </p:grpSpPr>
        <p:sp>
          <p:nvSpPr>
            <p:cNvPr id="1028" name="Arrow: Down 1027">
              <a:extLst>
                <a:ext uri="{FF2B5EF4-FFF2-40B4-BE49-F238E27FC236}">
                  <a16:creationId xmlns:a16="http://schemas.microsoft.com/office/drawing/2014/main" id="{FB3BD122-0E07-3795-583F-1497D5099388}"/>
                </a:ext>
              </a:extLst>
            </p:cNvPr>
            <p:cNvSpPr/>
            <p:nvPr/>
          </p:nvSpPr>
          <p:spPr>
            <a:xfrm>
              <a:off x="680990" y="971375"/>
              <a:ext cx="2158809" cy="1042212"/>
            </a:xfrm>
            <a:prstGeom prst="down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7" name="TextBox 1026">
              <a:extLst>
                <a:ext uri="{FF2B5EF4-FFF2-40B4-BE49-F238E27FC236}">
                  <a16:creationId xmlns:a16="http://schemas.microsoft.com/office/drawing/2014/main" id="{19F9288D-8943-049F-AC4C-6E9DF5353854}"/>
                </a:ext>
              </a:extLst>
            </p:cNvPr>
            <p:cNvSpPr txBox="1"/>
            <p:nvPr/>
          </p:nvSpPr>
          <p:spPr>
            <a:xfrm>
              <a:off x="870058" y="956007"/>
              <a:ext cx="1780674" cy="967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Base - </a:t>
              </a:r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</a:rPr>
                <a:t>$13k</a:t>
              </a:r>
            </a:p>
            <a:p>
              <a:pPr algn="ctr"/>
              <a:r>
                <a:rPr lang="en-US" sz="1600" dirty="0"/>
                <a:t>Capital - </a:t>
              </a:r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</a:rPr>
                <a:t>$68k</a:t>
              </a:r>
            </a:p>
            <a:p>
              <a:pPr algn="ctr"/>
              <a:r>
                <a:rPr lang="en-US" sz="1600" dirty="0" err="1"/>
                <a:t>M’ships</a:t>
              </a:r>
              <a:r>
                <a:rPr lang="en-US" sz="1600" dirty="0"/>
                <a:t> - </a:t>
              </a:r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</a:rPr>
                <a:t>$27k</a:t>
              </a:r>
            </a:p>
            <a:p>
              <a:pPr algn="ctr"/>
              <a:r>
                <a:rPr lang="en-US" sz="1600" dirty="0"/>
                <a:t>Interest - </a:t>
              </a:r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</a:rPr>
                <a:t>$.2k</a:t>
              </a:r>
            </a:p>
            <a:p>
              <a:pPr algn="ctr"/>
              <a:r>
                <a:rPr lang="en-US" sz="1600" dirty="0"/>
                <a:t>Loans - </a:t>
              </a:r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</a:rPr>
                <a:t>$0</a:t>
              </a:r>
            </a:p>
          </p:txBody>
        </p:sp>
      </p:grpSp>
      <p:grpSp>
        <p:nvGrpSpPr>
          <p:cNvPr id="1029" name="Group 1028">
            <a:extLst>
              <a:ext uri="{FF2B5EF4-FFF2-40B4-BE49-F238E27FC236}">
                <a16:creationId xmlns:a16="http://schemas.microsoft.com/office/drawing/2014/main" id="{72A7E190-B3D5-29E0-9895-4169D8D3A763}"/>
              </a:ext>
            </a:extLst>
          </p:cNvPr>
          <p:cNvGrpSpPr/>
          <p:nvPr/>
        </p:nvGrpSpPr>
        <p:grpSpPr>
          <a:xfrm>
            <a:off x="3595245" y="967473"/>
            <a:ext cx="2158809" cy="1833702"/>
            <a:chOff x="763145" y="967475"/>
            <a:chExt cx="2158809" cy="1315679"/>
          </a:xfrm>
        </p:grpSpPr>
        <p:sp>
          <p:nvSpPr>
            <p:cNvPr id="1031" name="Arrow: Down 1030">
              <a:extLst>
                <a:ext uri="{FF2B5EF4-FFF2-40B4-BE49-F238E27FC236}">
                  <a16:creationId xmlns:a16="http://schemas.microsoft.com/office/drawing/2014/main" id="{3F442FF0-43EC-24D5-5A09-D26415CE2598}"/>
                </a:ext>
              </a:extLst>
            </p:cNvPr>
            <p:cNvSpPr/>
            <p:nvPr/>
          </p:nvSpPr>
          <p:spPr>
            <a:xfrm>
              <a:off x="763145" y="967475"/>
              <a:ext cx="2158809" cy="987177"/>
            </a:xfrm>
            <a:prstGeom prst="down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0" name="TextBox 1029">
              <a:extLst>
                <a:ext uri="{FF2B5EF4-FFF2-40B4-BE49-F238E27FC236}">
                  <a16:creationId xmlns:a16="http://schemas.microsoft.com/office/drawing/2014/main" id="{7F4B491B-6BAA-D217-7214-5DE0AFC7D117}"/>
                </a:ext>
              </a:extLst>
            </p:cNvPr>
            <p:cNvSpPr txBox="1"/>
            <p:nvPr/>
          </p:nvSpPr>
          <p:spPr>
            <a:xfrm>
              <a:off x="952212" y="980261"/>
              <a:ext cx="1780674" cy="1302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Fund</a:t>
              </a:r>
            </a:p>
            <a:p>
              <a:pPr algn="ctr"/>
              <a:r>
                <a:rPr lang="en-US" sz="1600" dirty="0"/>
                <a:t>Transfer</a:t>
              </a:r>
            </a:p>
            <a:p>
              <a:pPr algn="ctr"/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</a:rPr>
                <a:t>+40k</a:t>
              </a:r>
            </a:p>
            <a:p>
              <a:pPr algn="ctr"/>
              <a:r>
                <a:rPr lang="en-US" sz="1600" dirty="0"/>
                <a:t>Loan</a:t>
              </a:r>
            </a:p>
            <a:p>
              <a:pPr algn="ctr"/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</a:rPr>
                <a:t>$15k</a:t>
              </a:r>
            </a:p>
            <a:p>
              <a:pPr algn="ctr"/>
              <a:endParaRPr lang="en-US" sz="1600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pPr algn="ctr"/>
              <a:endParaRPr lang="en-US" sz="1600" dirty="0"/>
            </a:p>
          </p:txBody>
        </p:sp>
      </p:grpSp>
      <p:grpSp>
        <p:nvGrpSpPr>
          <p:cNvPr id="1032" name="Group 1031">
            <a:extLst>
              <a:ext uri="{FF2B5EF4-FFF2-40B4-BE49-F238E27FC236}">
                <a16:creationId xmlns:a16="http://schemas.microsoft.com/office/drawing/2014/main" id="{0F59C0A6-678F-1B72-D4A5-5FBD07F64CF4}"/>
              </a:ext>
            </a:extLst>
          </p:cNvPr>
          <p:cNvGrpSpPr/>
          <p:nvPr/>
        </p:nvGrpSpPr>
        <p:grpSpPr>
          <a:xfrm>
            <a:off x="9390885" y="977677"/>
            <a:ext cx="2158809" cy="1278067"/>
            <a:chOff x="763145" y="967474"/>
            <a:chExt cx="2158809" cy="1042212"/>
          </a:xfrm>
        </p:grpSpPr>
        <p:sp>
          <p:nvSpPr>
            <p:cNvPr id="1034" name="Arrow: Down 1033">
              <a:extLst>
                <a:ext uri="{FF2B5EF4-FFF2-40B4-BE49-F238E27FC236}">
                  <a16:creationId xmlns:a16="http://schemas.microsoft.com/office/drawing/2014/main" id="{EABD398A-ED9E-969E-FD9B-C66DDDB36C80}"/>
                </a:ext>
              </a:extLst>
            </p:cNvPr>
            <p:cNvSpPr/>
            <p:nvPr/>
          </p:nvSpPr>
          <p:spPr>
            <a:xfrm>
              <a:off x="763145" y="967474"/>
              <a:ext cx="2158809" cy="1042212"/>
            </a:xfrm>
            <a:prstGeom prst="down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3" name="TextBox 1032">
              <a:extLst>
                <a:ext uri="{FF2B5EF4-FFF2-40B4-BE49-F238E27FC236}">
                  <a16:creationId xmlns:a16="http://schemas.microsoft.com/office/drawing/2014/main" id="{29A3E200-A09A-32F5-74FB-096E5025BDB9}"/>
                </a:ext>
              </a:extLst>
            </p:cNvPr>
            <p:cNvSpPr txBox="1"/>
            <p:nvPr/>
          </p:nvSpPr>
          <p:spPr>
            <a:xfrm>
              <a:off x="952212" y="980261"/>
              <a:ext cx="1780674" cy="878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Fund</a:t>
              </a:r>
            </a:p>
            <a:p>
              <a:pPr algn="ctr"/>
              <a:r>
                <a:rPr lang="en-US" sz="1600" dirty="0"/>
                <a:t>Transfer</a:t>
              </a:r>
            </a:p>
            <a:p>
              <a:pPr algn="ctr"/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</a:rPr>
                <a:t>$20k</a:t>
              </a:r>
            </a:p>
            <a:p>
              <a:pPr algn="ctr"/>
              <a:endParaRPr lang="en-US" sz="1600" dirty="0"/>
            </a:p>
          </p:txBody>
        </p:sp>
      </p:grpSp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AC47A2AE-73C5-CB36-E325-2F1AAB58FA22}"/>
              </a:ext>
            </a:extLst>
          </p:cNvPr>
          <p:cNvGrpSpPr/>
          <p:nvPr/>
        </p:nvGrpSpPr>
        <p:grpSpPr>
          <a:xfrm>
            <a:off x="610755" y="5156880"/>
            <a:ext cx="2490154" cy="1510620"/>
            <a:chOff x="763145" y="967474"/>
            <a:chExt cx="2158809" cy="1042212"/>
          </a:xfrm>
        </p:grpSpPr>
        <p:sp>
          <p:nvSpPr>
            <p:cNvPr id="1037" name="Arrow: Down 1036">
              <a:extLst>
                <a:ext uri="{FF2B5EF4-FFF2-40B4-BE49-F238E27FC236}">
                  <a16:creationId xmlns:a16="http://schemas.microsoft.com/office/drawing/2014/main" id="{39B1EE0F-F304-1789-9D05-05B09E3A356E}"/>
                </a:ext>
              </a:extLst>
            </p:cNvPr>
            <p:cNvSpPr/>
            <p:nvPr/>
          </p:nvSpPr>
          <p:spPr>
            <a:xfrm>
              <a:off x="763145" y="967474"/>
              <a:ext cx="2158809" cy="1042212"/>
            </a:xfrm>
            <a:prstGeom prst="down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6" name="TextBox 1035">
              <a:extLst>
                <a:ext uri="{FF2B5EF4-FFF2-40B4-BE49-F238E27FC236}">
                  <a16:creationId xmlns:a16="http://schemas.microsoft.com/office/drawing/2014/main" id="{FF0B2386-138E-0B07-D3C1-E44C760A1E12}"/>
                </a:ext>
              </a:extLst>
            </p:cNvPr>
            <p:cNvSpPr txBox="1"/>
            <p:nvPr/>
          </p:nvSpPr>
          <p:spPr>
            <a:xfrm>
              <a:off x="952212" y="980261"/>
              <a:ext cx="1780674" cy="9130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Payroll -</a:t>
              </a:r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en-US" sz="1600" dirty="0">
                  <a:solidFill>
                    <a:srgbClr val="FF0000"/>
                  </a:solidFill>
                </a:rPr>
                <a:t>$122k</a:t>
              </a:r>
            </a:p>
            <a:p>
              <a:pPr algn="ctr"/>
              <a:r>
                <a:rPr lang="en-US" sz="1600" dirty="0"/>
                <a:t>Bus Ops - </a:t>
              </a:r>
              <a:r>
                <a:rPr lang="en-US" sz="1600" dirty="0">
                  <a:solidFill>
                    <a:srgbClr val="FF0000"/>
                  </a:solidFill>
                </a:rPr>
                <a:t>$30k</a:t>
              </a:r>
            </a:p>
            <a:p>
              <a:pPr algn="ctr"/>
              <a:r>
                <a:rPr lang="en-US" sz="1600" dirty="0"/>
                <a:t>Sys Ops - </a:t>
              </a:r>
              <a:r>
                <a:rPr lang="en-US" sz="1600" dirty="0">
                  <a:solidFill>
                    <a:srgbClr val="FF0000"/>
                  </a:solidFill>
                </a:rPr>
                <a:t>$53k</a:t>
              </a:r>
            </a:p>
            <a:p>
              <a:pPr algn="ctr"/>
              <a:r>
                <a:rPr lang="en-US" sz="1600" dirty="0"/>
                <a:t>Taxes &amp; Fees - </a:t>
              </a:r>
              <a:r>
                <a:rPr lang="en-US" sz="1600" dirty="0">
                  <a:solidFill>
                    <a:srgbClr val="FF0000"/>
                  </a:solidFill>
                </a:rPr>
                <a:t>$17k</a:t>
              </a:r>
            </a:p>
            <a:p>
              <a:pPr algn="ctr"/>
              <a:r>
                <a:rPr lang="en-US" sz="1600" dirty="0"/>
                <a:t>Transfers - </a:t>
              </a:r>
              <a:r>
                <a:rPr lang="en-US" sz="1600" dirty="0">
                  <a:solidFill>
                    <a:srgbClr val="FF0000"/>
                  </a:solidFill>
                </a:rPr>
                <a:t>$40k</a:t>
              </a:r>
            </a:p>
          </p:txBody>
        </p:sp>
      </p:grpSp>
      <p:grpSp>
        <p:nvGrpSpPr>
          <p:cNvPr id="1038" name="Group 1037">
            <a:extLst>
              <a:ext uri="{FF2B5EF4-FFF2-40B4-BE49-F238E27FC236}">
                <a16:creationId xmlns:a16="http://schemas.microsoft.com/office/drawing/2014/main" id="{6A1454A9-8BCB-3ADD-44B1-DCF61E48C8BC}"/>
              </a:ext>
            </a:extLst>
          </p:cNvPr>
          <p:cNvGrpSpPr/>
          <p:nvPr/>
        </p:nvGrpSpPr>
        <p:grpSpPr>
          <a:xfrm>
            <a:off x="3429573" y="5150694"/>
            <a:ext cx="2490154" cy="1510620"/>
            <a:chOff x="763145" y="967474"/>
            <a:chExt cx="2158809" cy="1042212"/>
          </a:xfrm>
        </p:grpSpPr>
        <p:sp>
          <p:nvSpPr>
            <p:cNvPr id="1040" name="Arrow: Down 1039">
              <a:extLst>
                <a:ext uri="{FF2B5EF4-FFF2-40B4-BE49-F238E27FC236}">
                  <a16:creationId xmlns:a16="http://schemas.microsoft.com/office/drawing/2014/main" id="{0BEEFB38-A5AD-F0E5-A9DB-FEEF8F416233}"/>
                </a:ext>
              </a:extLst>
            </p:cNvPr>
            <p:cNvSpPr/>
            <p:nvPr/>
          </p:nvSpPr>
          <p:spPr>
            <a:xfrm>
              <a:off x="763145" y="967474"/>
              <a:ext cx="2158809" cy="1042212"/>
            </a:xfrm>
            <a:prstGeom prst="down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9" name="TextBox 1038">
              <a:extLst>
                <a:ext uri="{FF2B5EF4-FFF2-40B4-BE49-F238E27FC236}">
                  <a16:creationId xmlns:a16="http://schemas.microsoft.com/office/drawing/2014/main" id="{4BCCBA87-4C14-FEF7-4863-434AF25FDA50}"/>
                </a:ext>
              </a:extLst>
            </p:cNvPr>
            <p:cNvSpPr txBox="1"/>
            <p:nvPr/>
          </p:nvSpPr>
          <p:spPr>
            <a:xfrm>
              <a:off x="952212" y="980261"/>
              <a:ext cx="1780674" cy="743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Loan Service</a:t>
              </a:r>
            </a:p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$0</a:t>
              </a:r>
            </a:p>
            <a:p>
              <a:pPr algn="ctr"/>
              <a:r>
                <a:rPr lang="en-US" sz="1600" dirty="0"/>
                <a:t>Projects</a:t>
              </a:r>
            </a:p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$63k</a:t>
              </a:r>
            </a:p>
          </p:txBody>
        </p:sp>
      </p:grpSp>
      <p:grpSp>
        <p:nvGrpSpPr>
          <p:cNvPr id="1041" name="Group 1040">
            <a:extLst>
              <a:ext uri="{FF2B5EF4-FFF2-40B4-BE49-F238E27FC236}">
                <a16:creationId xmlns:a16="http://schemas.microsoft.com/office/drawing/2014/main" id="{3839BFF2-3B3C-0981-A5B0-AFE2C68A4481}"/>
              </a:ext>
            </a:extLst>
          </p:cNvPr>
          <p:cNvGrpSpPr/>
          <p:nvPr/>
        </p:nvGrpSpPr>
        <p:grpSpPr>
          <a:xfrm>
            <a:off x="6303733" y="5150694"/>
            <a:ext cx="2490154" cy="1588194"/>
            <a:chOff x="763145" y="967474"/>
            <a:chExt cx="2158809" cy="1095732"/>
          </a:xfrm>
        </p:grpSpPr>
        <p:sp>
          <p:nvSpPr>
            <p:cNvPr id="1043" name="Arrow: Down 1042">
              <a:extLst>
                <a:ext uri="{FF2B5EF4-FFF2-40B4-BE49-F238E27FC236}">
                  <a16:creationId xmlns:a16="http://schemas.microsoft.com/office/drawing/2014/main" id="{07BE0C79-6BD3-4812-1F59-AC363127259C}"/>
                </a:ext>
              </a:extLst>
            </p:cNvPr>
            <p:cNvSpPr/>
            <p:nvPr/>
          </p:nvSpPr>
          <p:spPr>
            <a:xfrm>
              <a:off x="763145" y="967474"/>
              <a:ext cx="2158809" cy="1042212"/>
            </a:xfrm>
            <a:prstGeom prst="down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2" name="TextBox 1041">
              <a:extLst>
                <a:ext uri="{FF2B5EF4-FFF2-40B4-BE49-F238E27FC236}">
                  <a16:creationId xmlns:a16="http://schemas.microsoft.com/office/drawing/2014/main" id="{3F1EFADD-251F-0A05-4404-D75884454E47}"/>
                </a:ext>
              </a:extLst>
            </p:cNvPr>
            <p:cNvSpPr txBox="1"/>
            <p:nvPr/>
          </p:nvSpPr>
          <p:spPr>
            <a:xfrm>
              <a:off x="952212" y="980261"/>
              <a:ext cx="1780674" cy="1082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Loan Service</a:t>
              </a:r>
            </a:p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$50k</a:t>
              </a:r>
            </a:p>
            <a:p>
              <a:pPr algn="ctr"/>
              <a:r>
                <a:rPr lang="en-US" sz="1600" dirty="0"/>
                <a:t>Projects - </a:t>
              </a:r>
              <a:r>
                <a:rPr lang="en-US" sz="1600" dirty="0">
                  <a:solidFill>
                    <a:srgbClr val="FF0000"/>
                  </a:solidFill>
                </a:rPr>
                <a:t>$50k</a:t>
              </a:r>
            </a:p>
            <a:p>
              <a:pPr algn="ctr"/>
              <a:r>
                <a:rPr lang="en-US" sz="1600" dirty="0"/>
                <a:t>Transfer Out</a:t>
              </a:r>
            </a:p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$20k</a:t>
              </a:r>
            </a:p>
            <a:p>
              <a:pPr algn="ctr"/>
              <a:endParaRPr lang="en-US" sz="1600" dirty="0"/>
            </a:p>
          </p:txBody>
        </p:sp>
      </p:grpSp>
      <p:grpSp>
        <p:nvGrpSpPr>
          <p:cNvPr id="1044" name="Group 1043">
            <a:extLst>
              <a:ext uri="{FF2B5EF4-FFF2-40B4-BE49-F238E27FC236}">
                <a16:creationId xmlns:a16="http://schemas.microsoft.com/office/drawing/2014/main" id="{C681554F-B97B-2F6D-ABAF-334BFAD229A6}"/>
              </a:ext>
            </a:extLst>
          </p:cNvPr>
          <p:cNvGrpSpPr/>
          <p:nvPr/>
        </p:nvGrpSpPr>
        <p:grpSpPr>
          <a:xfrm>
            <a:off x="9114971" y="5169228"/>
            <a:ext cx="2490154" cy="1510620"/>
            <a:chOff x="763145" y="967474"/>
            <a:chExt cx="2158809" cy="1042212"/>
          </a:xfrm>
        </p:grpSpPr>
        <p:sp>
          <p:nvSpPr>
            <p:cNvPr id="1046" name="Arrow: Down 1045">
              <a:extLst>
                <a:ext uri="{FF2B5EF4-FFF2-40B4-BE49-F238E27FC236}">
                  <a16:creationId xmlns:a16="http://schemas.microsoft.com/office/drawing/2014/main" id="{DF0DE3F6-DEF5-C205-D269-8045ADD26FFC}"/>
                </a:ext>
              </a:extLst>
            </p:cNvPr>
            <p:cNvSpPr/>
            <p:nvPr/>
          </p:nvSpPr>
          <p:spPr>
            <a:xfrm>
              <a:off x="763145" y="967474"/>
              <a:ext cx="2158809" cy="1042212"/>
            </a:xfrm>
            <a:prstGeom prst="down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5" name="TextBox 1044">
              <a:extLst>
                <a:ext uri="{FF2B5EF4-FFF2-40B4-BE49-F238E27FC236}">
                  <a16:creationId xmlns:a16="http://schemas.microsoft.com/office/drawing/2014/main" id="{653477CE-3932-D723-CF66-F1EBE4DBC980}"/>
                </a:ext>
              </a:extLst>
            </p:cNvPr>
            <p:cNvSpPr txBox="1"/>
            <p:nvPr/>
          </p:nvSpPr>
          <p:spPr>
            <a:xfrm>
              <a:off x="952212" y="980261"/>
              <a:ext cx="1780674" cy="9130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Emergency</a:t>
              </a:r>
            </a:p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$0</a:t>
              </a:r>
            </a:p>
            <a:p>
              <a:pPr algn="ctr"/>
              <a:r>
                <a:rPr lang="en-US" sz="1600" dirty="0"/>
                <a:t>EIDL Payoff</a:t>
              </a:r>
            </a:p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$20k</a:t>
              </a:r>
            </a:p>
            <a:p>
              <a:pPr algn="ctr"/>
              <a:endParaRPr lang="en-US" sz="1600" dirty="0"/>
            </a:p>
          </p:txBody>
        </p:sp>
      </p:grpSp>
      <p:sp>
        <p:nvSpPr>
          <p:cNvPr id="1050" name="TextBox 1049">
            <a:extLst>
              <a:ext uri="{FF2B5EF4-FFF2-40B4-BE49-F238E27FC236}">
                <a16:creationId xmlns:a16="http://schemas.microsoft.com/office/drawing/2014/main" id="{042E4570-E8E6-1C34-80C3-849409187578}"/>
              </a:ext>
            </a:extLst>
          </p:cNvPr>
          <p:cNvSpPr txBox="1"/>
          <p:nvPr/>
        </p:nvSpPr>
        <p:spPr>
          <a:xfrm>
            <a:off x="0" y="100303"/>
            <a:ext cx="11849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DWA FUNDS FLOW – Forecast</a:t>
            </a:r>
            <a:r>
              <a:rPr lang="en-US" sz="2000" dirty="0"/>
              <a:t>*</a:t>
            </a:r>
            <a:r>
              <a:rPr lang="en-US" sz="2400" dirty="0"/>
              <a:t> End-of-Year - 2022/2023 </a:t>
            </a:r>
          </a:p>
        </p:txBody>
      </p:sp>
      <p:sp>
        <p:nvSpPr>
          <p:cNvPr id="1051" name="TextBox 1050">
            <a:extLst>
              <a:ext uri="{FF2B5EF4-FFF2-40B4-BE49-F238E27FC236}">
                <a16:creationId xmlns:a16="http://schemas.microsoft.com/office/drawing/2014/main" id="{813013E7-A93C-4DF5-E62C-83BFD99D1069}"/>
              </a:ext>
            </a:extLst>
          </p:cNvPr>
          <p:cNvSpPr txBox="1"/>
          <p:nvPr/>
        </p:nvSpPr>
        <p:spPr>
          <a:xfrm>
            <a:off x="9493250" y="100303"/>
            <a:ext cx="2111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/>
              <a:t>* June costs estimated</a:t>
            </a:r>
          </a:p>
        </p:txBody>
      </p:sp>
      <p:sp>
        <p:nvSpPr>
          <p:cNvPr id="1052" name="TextBox 1051">
            <a:extLst>
              <a:ext uri="{FF2B5EF4-FFF2-40B4-BE49-F238E27FC236}">
                <a16:creationId xmlns:a16="http://schemas.microsoft.com/office/drawing/2014/main" id="{41B8B972-8752-E0A3-E178-805B83D71EF4}"/>
              </a:ext>
            </a:extLst>
          </p:cNvPr>
          <p:cNvSpPr txBox="1"/>
          <p:nvPr/>
        </p:nvSpPr>
        <p:spPr>
          <a:xfrm>
            <a:off x="965494" y="3618066"/>
            <a:ext cx="1780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trike="sngStrike" dirty="0"/>
              <a:t>-$2,994</a:t>
            </a:r>
          </a:p>
          <a:p>
            <a:pPr algn="ctr"/>
            <a:r>
              <a:rPr lang="en-US" dirty="0"/>
              <a:t>+$3,179</a:t>
            </a:r>
          </a:p>
          <a:p>
            <a:pPr algn="ctr"/>
            <a:endParaRPr lang="en-US" dirty="0"/>
          </a:p>
        </p:txBody>
      </p:sp>
      <p:sp>
        <p:nvSpPr>
          <p:cNvPr id="1053" name="TextBox 1052">
            <a:extLst>
              <a:ext uri="{FF2B5EF4-FFF2-40B4-BE49-F238E27FC236}">
                <a16:creationId xmlns:a16="http://schemas.microsoft.com/office/drawing/2014/main" id="{804FB827-6422-8083-4461-3AECB5156CB0}"/>
              </a:ext>
            </a:extLst>
          </p:cNvPr>
          <p:cNvSpPr txBox="1"/>
          <p:nvPr/>
        </p:nvSpPr>
        <p:spPr>
          <a:xfrm>
            <a:off x="3845332" y="3618066"/>
            <a:ext cx="1780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trike="sngStrike" dirty="0"/>
              <a:t>$275,069</a:t>
            </a:r>
          </a:p>
          <a:p>
            <a:pPr algn="ctr"/>
            <a:r>
              <a:rPr lang="en-US" dirty="0"/>
              <a:t>$267,049</a:t>
            </a:r>
          </a:p>
        </p:txBody>
      </p:sp>
      <p:sp>
        <p:nvSpPr>
          <p:cNvPr id="1054" name="TextBox 1053">
            <a:extLst>
              <a:ext uri="{FF2B5EF4-FFF2-40B4-BE49-F238E27FC236}">
                <a16:creationId xmlns:a16="http://schemas.microsoft.com/office/drawing/2014/main" id="{EB051914-F5C2-12D3-DF76-05893D1A0CC3}"/>
              </a:ext>
            </a:extLst>
          </p:cNvPr>
          <p:cNvSpPr txBox="1"/>
          <p:nvPr/>
        </p:nvSpPr>
        <p:spPr>
          <a:xfrm>
            <a:off x="6627012" y="3607507"/>
            <a:ext cx="1780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trike="sngStrike" dirty="0"/>
              <a:t>-$76,646</a:t>
            </a:r>
          </a:p>
          <a:p>
            <a:pPr algn="ctr"/>
            <a:r>
              <a:rPr lang="en-US" dirty="0"/>
              <a:t>-$38,564</a:t>
            </a:r>
          </a:p>
        </p:txBody>
      </p:sp>
      <p:sp>
        <p:nvSpPr>
          <p:cNvPr id="1055" name="TextBox 1054">
            <a:extLst>
              <a:ext uri="{FF2B5EF4-FFF2-40B4-BE49-F238E27FC236}">
                <a16:creationId xmlns:a16="http://schemas.microsoft.com/office/drawing/2014/main" id="{A17A968D-B5CB-FEB2-4046-1F6F833BCF8D}"/>
              </a:ext>
            </a:extLst>
          </p:cNvPr>
          <p:cNvSpPr txBox="1"/>
          <p:nvPr/>
        </p:nvSpPr>
        <p:spPr>
          <a:xfrm>
            <a:off x="9469710" y="3668866"/>
            <a:ext cx="1780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trike="sngStrike" dirty="0"/>
              <a:t>$104,000</a:t>
            </a:r>
          </a:p>
          <a:p>
            <a:pPr algn="ctr"/>
            <a:r>
              <a:rPr lang="en-US" dirty="0"/>
              <a:t>$104,000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AB2C885-CFEC-FC68-CD76-CBED4CAD2465}"/>
              </a:ext>
            </a:extLst>
          </p:cNvPr>
          <p:cNvGrpSpPr/>
          <p:nvPr/>
        </p:nvGrpSpPr>
        <p:grpSpPr>
          <a:xfrm>
            <a:off x="2636190" y="1206500"/>
            <a:ext cx="1370660" cy="5124450"/>
            <a:chOff x="2636190" y="1206500"/>
            <a:chExt cx="1370660" cy="512445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2CFF87A-2C31-9ABA-D071-E53725DC0C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0400" y="1206500"/>
              <a:ext cx="15762" cy="5124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8F24D86-38A4-1344-AAA3-DC96F7E8DA55}"/>
                </a:ext>
              </a:extLst>
            </p:cNvPr>
            <p:cNvCxnSpPr>
              <a:cxnSpLocks/>
            </p:cNvCxnSpPr>
            <p:nvPr/>
          </p:nvCxnSpPr>
          <p:spPr>
            <a:xfrm>
              <a:off x="2636190" y="6330950"/>
              <a:ext cx="56421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00FC327A-92F9-497E-E61B-0D401BF9CFAE}"/>
                </a:ext>
              </a:extLst>
            </p:cNvPr>
            <p:cNvCxnSpPr>
              <a:cxnSpLocks/>
            </p:cNvCxnSpPr>
            <p:nvPr/>
          </p:nvCxnSpPr>
          <p:spPr>
            <a:xfrm>
              <a:off x="3216162" y="1206500"/>
              <a:ext cx="79068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F2D6433-C9FE-E083-FDAF-2594B7CECF47}"/>
              </a:ext>
            </a:extLst>
          </p:cNvPr>
          <p:cNvGrpSpPr/>
          <p:nvPr/>
        </p:nvGrpSpPr>
        <p:grpSpPr>
          <a:xfrm>
            <a:off x="8385117" y="1240507"/>
            <a:ext cx="1370660" cy="5124450"/>
            <a:chOff x="2636190" y="1206500"/>
            <a:chExt cx="1370660" cy="5124450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5D7D5C9-6CD5-253A-F077-AC71AE8723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0400" y="1206500"/>
              <a:ext cx="15762" cy="5124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7" name="Straight Connector 1046">
              <a:extLst>
                <a:ext uri="{FF2B5EF4-FFF2-40B4-BE49-F238E27FC236}">
                  <a16:creationId xmlns:a16="http://schemas.microsoft.com/office/drawing/2014/main" id="{44001051-451D-CB71-B48C-3FDC3ACDE1DC}"/>
                </a:ext>
              </a:extLst>
            </p:cNvPr>
            <p:cNvCxnSpPr>
              <a:cxnSpLocks/>
            </p:cNvCxnSpPr>
            <p:nvPr/>
          </p:nvCxnSpPr>
          <p:spPr>
            <a:xfrm>
              <a:off x="2636190" y="6330950"/>
              <a:ext cx="56421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8" name="Straight Arrow Connector 1047">
              <a:extLst>
                <a:ext uri="{FF2B5EF4-FFF2-40B4-BE49-F238E27FC236}">
                  <a16:creationId xmlns:a16="http://schemas.microsoft.com/office/drawing/2014/main" id="{5E81C921-B3BA-CE2E-EBEA-C4DCBEF90C40}"/>
                </a:ext>
              </a:extLst>
            </p:cNvPr>
            <p:cNvCxnSpPr>
              <a:cxnSpLocks/>
            </p:cNvCxnSpPr>
            <p:nvPr/>
          </p:nvCxnSpPr>
          <p:spPr>
            <a:xfrm>
              <a:off x="3216162" y="1206500"/>
              <a:ext cx="79068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84520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B9577AF6-4C9C-D956-F877-739775272AD8}"/>
              </a:ext>
            </a:extLst>
          </p:cNvPr>
          <p:cNvGrpSpPr/>
          <p:nvPr/>
        </p:nvGrpSpPr>
        <p:grpSpPr>
          <a:xfrm>
            <a:off x="410602" y="2355680"/>
            <a:ext cx="11370796" cy="2801200"/>
            <a:chOff x="473911" y="1299410"/>
            <a:chExt cx="11370796" cy="2801200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DB6D003B-BCA4-3EEB-D762-E0CA4FC451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911" y="1299410"/>
              <a:ext cx="2842699" cy="280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C266B89A-8B61-A1D3-1F65-5D1589761E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6610" y="1299410"/>
              <a:ext cx="2842699" cy="280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F969F2A3-8C74-9035-BF75-0AD0C7ADF4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9309" y="1299410"/>
              <a:ext cx="2842699" cy="280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F65E1807-7636-BD72-66CA-FDE882F07A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2008" y="1299410"/>
              <a:ext cx="2842699" cy="280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49F21A8-F383-0821-DDEE-7164ACAAC6B5}"/>
              </a:ext>
            </a:extLst>
          </p:cNvPr>
          <p:cNvSpPr txBox="1"/>
          <p:nvPr/>
        </p:nvSpPr>
        <p:spPr>
          <a:xfrm>
            <a:off x="3611576" y="519364"/>
            <a:ext cx="2248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System Replacements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19268A-BCFA-2FDB-3E50-73DE881A607F}"/>
              </a:ext>
            </a:extLst>
          </p:cNvPr>
          <p:cNvSpPr txBox="1"/>
          <p:nvPr/>
        </p:nvSpPr>
        <p:spPr>
          <a:xfrm>
            <a:off x="9579953" y="519364"/>
            <a:ext cx="1780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Contingency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4C9C091-7DE8-8BD0-B61F-14526CDD4543}"/>
              </a:ext>
            </a:extLst>
          </p:cNvPr>
          <p:cNvSpPr txBox="1"/>
          <p:nvPr/>
        </p:nvSpPr>
        <p:spPr>
          <a:xfrm>
            <a:off x="6438923" y="519364"/>
            <a:ext cx="2300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Capital Improvements</a:t>
            </a:r>
          </a:p>
        </p:txBody>
      </p:sp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1C20FC49-7785-3875-21BB-AF6B02AA5AD7}"/>
              </a:ext>
            </a:extLst>
          </p:cNvPr>
          <p:cNvGrpSpPr/>
          <p:nvPr/>
        </p:nvGrpSpPr>
        <p:grpSpPr>
          <a:xfrm>
            <a:off x="584631" y="967472"/>
            <a:ext cx="2490154" cy="1388208"/>
            <a:chOff x="763145" y="967474"/>
            <a:chExt cx="2158809" cy="1042212"/>
          </a:xfrm>
        </p:grpSpPr>
        <p:sp>
          <p:nvSpPr>
            <p:cNvPr id="30" name="Arrow: Down 29">
              <a:extLst>
                <a:ext uri="{FF2B5EF4-FFF2-40B4-BE49-F238E27FC236}">
                  <a16:creationId xmlns:a16="http://schemas.microsoft.com/office/drawing/2014/main" id="{C6FF592F-819C-1190-0276-8B7DBF64CCF3}"/>
                </a:ext>
              </a:extLst>
            </p:cNvPr>
            <p:cNvSpPr/>
            <p:nvPr/>
          </p:nvSpPr>
          <p:spPr>
            <a:xfrm>
              <a:off x="763145" y="967474"/>
              <a:ext cx="2158809" cy="1042212"/>
            </a:xfrm>
            <a:prstGeom prst="down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671C3E1-EC47-F38A-D471-58CF4F840618}"/>
                </a:ext>
              </a:extLst>
            </p:cNvPr>
            <p:cNvSpPr txBox="1"/>
            <p:nvPr/>
          </p:nvSpPr>
          <p:spPr>
            <a:xfrm>
              <a:off x="952212" y="980261"/>
              <a:ext cx="1780674" cy="993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Base  - </a:t>
              </a:r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</a:rPr>
                <a:t>$190k </a:t>
              </a:r>
            </a:p>
            <a:p>
              <a:pPr algn="ctr"/>
              <a:r>
                <a:rPr lang="en-US" sz="1600" dirty="0"/>
                <a:t>Usage - </a:t>
              </a:r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</a:rPr>
                <a:t>$91k</a:t>
              </a:r>
            </a:p>
            <a:p>
              <a:pPr algn="ctr"/>
              <a:r>
                <a:rPr lang="en-US" sz="1600" dirty="0"/>
                <a:t>Excise </a:t>
              </a:r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</a:rPr>
                <a:t>- $13.5k</a:t>
              </a:r>
            </a:p>
            <a:p>
              <a:pPr algn="ctr"/>
              <a:r>
                <a:rPr lang="en-US" sz="1600" dirty="0"/>
                <a:t>Misc. - </a:t>
              </a:r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</a:rPr>
                <a:t>$.5k</a:t>
              </a:r>
            </a:p>
            <a:p>
              <a:pPr algn="ctr"/>
              <a:r>
                <a:rPr lang="en-US" sz="1600" dirty="0"/>
                <a:t>Good Neighbor </a:t>
              </a:r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</a:rPr>
                <a:t>- $3k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F513F743-E531-AB34-166A-0E7FECF83220}"/>
              </a:ext>
            </a:extLst>
          </p:cNvPr>
          <p:cNvSpPr txBox="1"/>
          <p:nvPr/>
        </p:nvSpPr>
        <p:spPr>
          <a:xfrm>
            <a:off x="952212" y="519364"/>
            <a:ext cx="1780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Operations</a:t>
            </a:r>
          </a:p>
        </p:txBody>
      </p:sp>
      <p:grpSp>
        <p:nvGrpSpPr>
          <p:cNvPr id="1025" name="Group 1024">
            <a:extLst>
              <a:ext uri="{FF2B5EF4-FFF2-40B4-BE49-F238E27FC236}">
                <a16:creationId xmlns:a16="http://schemas.microsoft.com/office/drawing/2014/main" id="{348E0769-F965-82E2-1DD3-B9D673349D62}"/>
              </a:ext>
            </a:extLst>
          </p:cNvPr>
          <p:cNvGrpSpPr/>
          <p:nvPr/>
        </p:nvGrpSpPr>
        <p:grpSpPr>
          <a:xfrm>
            <a:off x="6219927" y="956661"/>
            <a:ext cx="2553847" cy="1446279"/>
            <a:chOff x="680990" y="956007"/>
            <a:chExt cx="2158809" cy="1057580"/>
          </a:xfrm>
        </p:grpSpPr>
        <p:sp>
          <p:nvSpPr>
            <p:cNvPr id="1028" name="Arrow: Down 1027">
              <a:extLst>
                <a:ext uri="{FF2B5EF4-FFF2-40B4-BE49-F238E27FC236}">
                  <a16:creationId xmlns:a16="http://schemas.microsoft.com/office/drawing/2014/main" id="{FB3BD122-0E07-3795-583F-1497D5099388}"/>
                </a:ext>
              </a:extLst>
            </p:cNvPr>
            <p:cNvSpPr/>
            <p:nvPr/>
          </p:nvSpPr>
          <p:spPr>
            <a:xfrm>
              <a:off x="680990" y="971375"/>
              <a:ext cx="2158809" cy="1042212"/>
            </a:xfrm>
            <a:prstGeom prst="down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7" name="TextBox 1026">
              <a:extLst>
                <a:ext uri="{FF2B5EF4-FFF2-40B4-BE49-F238E27FC236}">
                  <a16:creationId xmlns:a16="http://schemas.microsoft.com/office/drawing/2014/main" id="{19F9288D-8943-049F-AC4C-6E9DF5353854}"/>
                </a:ext>
              </a:extLst>
            </p:cNvPr>
            <p:cNvSpPr txBox="1"/>
            <p:nvPr/>
          </p:nvSpPr>
          <p:spPr>
            <a:xfrm>
              <a:off x="870058" y="956007"/>
              <a:ext cx="1780674" cy="967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Base - </a:t>
              </a:r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</a:rPr>
                <a:t>$15k</a:t>
              </a:r>
            </a:p>
            <a:p>
              <a:pPr algn="ctr"/>
              <a:r>
                <a:rPr lang="en-US" sz="1600" dirty="0"/>
                <a:t>Capital - </a:t>
              </a:r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</a:rPr>
                <a:t>$95k</a:t>
              </a:r>
            </a:p>
            <a:p>
              <a:pPr algn="ctr"/>
              <a:r>
                <a:rPr lang="en-US" sz="1600" dirty="0" err="1"/>
                <a:t>M’ships</a:t>
              </a:r>
              <a:r>
                <a:rPr lang="en-US" sz="1600" dirty="0"/>
                <a:t> - </a:t>
              </a:r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</a:rPr>
                <a:t>$0k</a:t>
              </a:r>
            </a:p>
            <a:p>
              <a:pPr algn="ctr"/>
              <a:r>
                <a:rPr lang="en-US" sz="1600" dirty="0"/>
                <a:t>Interest - </a:t>
              </a:r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</a:rPr>
                <a:t>$.2k</a:t>
              </a:r>
            </a:p>
            <a:p>
              <a:pPr algn="ctr"/>
              <a:r>
                <a:rPr lang="en-US" sz="1600" dirty="0"/>
                <a:t>Loans - </a:t>
              </a:r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</a:rPr>
                <a:t>$100</a:t>
              </a:r>
            </a:p>
          </p:txBody>
        </p:sp>
      </p:grpSp>
      <p:grpSp>
        <p:nvGrpSpPr>
          <p:cNvPr id="1029" name="Group 1028">
            <a:extLst>
              <a:ext uri="{FF2B5EF4-FFF2-40B4-BE49-F238E27FC236}">
                <a16:creationId xmlns:a16="http://schemas.microsoft.com/office/drawing/2014/main" id="{72A7E190-B3D5-29E0-9895-4169D8D3A763}"/>
              </a:ext>
            </a:extLst>
          </p:cNvPr>
          <p:cNvGrpSpPr/>
          <p:nvPr/>
        </p:nvGrpSpPr>
        <p:grpSpPr>
          <a:xfrm>
            <a:off x="3595245" y="967473"/>
            <a:ext cx="2158809" cy="1833702"/>
            <a:chOff x="763145" y="967475"/>
            <a:chExt cx="2158809" cy="1315679"/>
          </a:xfrm>
        </p:grpSpPr>
        <p:sp>
          <p:nvSpPr>
            <p:cNvPr id="1031" name="Arrow: Down 1030">
              <a:extLst>
                <a:ext uri="{FF2B5EF4-FFF2-40B4-BE49-F238E27FC236}">
                  <a16:creationId xmlns:a16="http://schemas.microsoft.com/office/drawing/2014/main" id="{3F442FF0-43EC-24D5-5A09-D26415CE2598}"/>
                </a:ext>
              </a:extLst>
            </p:cNvPr>
            <p:cNvSpPr/>
            <p:nvPr/>
          </p:nvSpPr>
          <p:spPr>
            <a:xfrm>
              <a:off x="763145" y="967475"/>
              <a:ext cx="2158809" cy="987177"/>
            </a:xfrm>
            <a:prstGeom prst="down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0" name="TextBox 1029">
              <a:extLst>
                <a:ext uri="{FF2B5EF4-FFF2-40B4-BE49-F238E27FC236}">
                  <a16:creationId xmlns:a16="http://schemas.microsoft.com/office/drawing/2014/main" id="{7F4B491B-6BAA-D217-7214-5DE0AFC7D117}"/>
                </a:ext>
              </a:extLst>
            </p:cNvPr>
            <p:cNvSpPr txBox="1"/>
            <p:nvPr/>
          </p:nvSpPr>
          <p:spPr>
            <a:xfrm>
              <a:off x="952212" y="980261"/>
              <a:ext cx="1780674" cy="1302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Fund</a:t>
              </a:r>
            </a:p>
            <a:p>
              <a:pPr algn="ctr"/>
              <a:r>
                <a:rPr lang="en-US" sz="1600" dirty="0"/>
                <a:t>Transfer</a:t>
              </a:r>
            </a:p>
            <a:p>
              <a:pPr algn="ctr"/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</a:rPr>
                <a:t>+40k</a:t>
              </a:r>
            </a:p>
            <a:p>
              <a:pPr algn="ctr"/>
              <a:r>
                <a:rPr lang="en-US" sz="1600" dirty="0"/>
                <a:t>Loan</a:t>
              </a:r>
            </a:p>
            <a:p>
              <a:pPr algn="ctr"/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</a:rPr>
                <a:t>$85k</a:t>
              </a:r>
            </a:p>
            <a:p>
              <a:pPr algn="ctr"/>
              <a:endParaRPr lang="en-US" sz="1600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pPr algn="ctr"/>
              <a:endParaRPr lang="en-US" sz="1600" dirty="0"/>
            </a:p>
          </p:txBody>
        </p:sp>
      </p:grpSp>
      <p:grpSp>
        <p:nvGrpSpPr>
          <p:cNvPr id="1032" name="Group 1031">
            <a:extLst>
              <a:ext uri="{FF2B5EF4-FFF2-40B4-BE49-F238E27FC236}">
                <a16:creationId xmlns:a16="http://schemas.microsoft.com/office/drawing/2014/main" id="{0F59C0A6-678F-1B72-D4A5-5FBD07F64CF4}"/>
              </a:ext>
            </a:extLst>
          </p:cNvPr>
          <p:cNvGrpSpPr/>
          <p:nvPr/>
        </p:nvGrpSpPr>
        <p:grpSpPr>
          <a:xfrm>
            <a:off x="9390885" y="977677"/>
            <a:ext cx="2158809" cy="1278067"/>
            <a:chOff x="763145" y="967474"/>
            <a:chExt cx="2158809" cy="1042212"/>
          </a:xfrm>
        </p:grpSpPr>
        <p:sp>
          <p:nvSpPr>
            <p:cNvPr id="1034" name="Arrow: Down 1033">
              <a:extLst>
                <a:ext uri="{FF2B5EF4-FFF2-40B4-BE49-F238E27FC236}">
                  <a16:creationId xmlns:a16="http://schemas.microsoft.com/office/drawing/2014/main" id="{EABD398A-ED9E-969E-FD9B-C66DDDB36C80}"/>
                </a:ext>
              </a:extLst>
            </p:cNvPr>
            <p:cNvSpPr/>
            <p:nvPr/>
          </p:nvSpPr>
          <p:spPr>
            <a:xfrm>
              <a:off x="763145" y="967474"/>
              <a:ext cx="2158809" cy="1042212"/>
            </a:xfrm>
            <a:prstGeom prst="down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3" name="TextBox 1032">
              <a:extLst>
                <a:ext uri="{FF2B5EF4-FFF2-40B4-BE49-F238E27FC236}">
                  <a16:creationId xmlns:a16="http://schemas.microsoft.com/office/drawing/2014/main" id="{29A3E200-A09A-32F5-74FB-096E5025BDB9}"/>
                </a:ext>
              </a:extLst>
            </p:cNvPr>
            <p:cNvSpPr txBox="1"/>
            <p:nvPr/>
          </p:nvSpPr>
          <p:spPr>
            <a:xfrm>
              <a:off x="952212" y="980261"/>
              <a:ext cx="1780674" cy="878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Fund</a:t>
              </a:r>
            </a:p>
            <a:p>
              <a:pPr algn="ctr"/>
              <a:r>
                <a:rPr lang="en-US" sz="1600" dirty="0"/>
                <a:t>Transfer</a:t>
              </a:r>
            </a:p>
            <a:p>
              <a:pPr algn="ctr"/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</a:rPr>
                <a:t>$0k</a:t>
              </a:r>
            </a:p>
            <a:p>
              <a:pPr algn="ctr"/>
              <a:endParaRPr lang="en-US" sz="1600" dirty="0"/>
            </a:p>
          </p:txBody>
        </p:sp>
      </p:grpSp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AC47A2AE-73C5-CB36-E325-2F1AAB58FA22}"/>
              </a:ext>
            </a:extLst>
          </p:cNvPr>
          <p:cNvGrpSpPr/>
          <p:nvPr/>
        </p:nvGrpSpPr>
        <p:grpSpPr>
          <a:xfrm>
            <a:off x="610755" y="5156880"/>
            <a:ext cx="2490154" cy="1510620"/>
            <a:chOff x="763145" y="967474"/>
            <a:chExt cx="2158809" cy="1042212"/>
          </a:xfrm>
        </p:grpSpPr>
        <p:sp>
          <p:nvSpPr>
            <p:cNvPr id="1037" name="Arrow: Down 1036">
              <a:extLst>
                <a:ext uri="{FF2B5EF4-FFF2-40B4-BE49-F238E27FC236}">
                  <a16:creationId xmlns:a16="http://schemas.microsoft.com/office/drawing/2014/main" id="{39B1EE0F-F304-1789-9D05-05B09E3A356E}"/>
                </a:ext>
              </a:extLst>
            </p:cNvPr>
            <p:cNvSpPr/>
            <p:nvPr/>
          </p:nvSpPr>
          <p:spPr>
            <a:xfrm>
              <a:off x="763145" y="967474"/>
              <a:ext cx="2158809" cy="1042212"/>
            </a:xfrm>
            <a:prstGeom prst="down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6" name="TextBox 1035">
              <a:extLst>
                <a:ext uri="{FF2B5EF4-FFF2-40B4-BE49-F238E27FC236}">
                  <a16:creationId xmlns:a16="http://schemas.microsoft.com/office/drawing/2014/main" id="{FF0B2386-138E-0B07-D3C1-E44C760A1E12}"/>
                </a:ext>
              </a:extLst>
            </p:cNvPr>
            <p:cNvSpPr txBox="1"/>
            <p:nvPr/>
          </p:nvSpPr>
          <p:spPr>
            <a:xfrm>
              <a:off x="952212" y="980261"/>
              <a:ext cx="1780674" cy="9130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Payroll -</a:t>
              </a:r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en-US" sz="1600" dirty="0">
                  <a:solidFill>
                    <a:srgbClr val="FF0000"/>
                  </a:solidFill>
                </a:rPr>
                <a:t>$133k</a:t>
              </a:r>
            </a:p>
            <a:p>
              <a:pPr algn="ctr"/>
              <a:r>
                <a:rPr lang="en-US" sz="1600" dirty="0"/>
                <a:t>Bus Ops - </a:t>
              </a:r>
              <a:r>
                <a:rPr lang="en-US" sz="1600" dirty="0">
                  <a:solidFill>
                    <a:srgbClr val="FF0000"/>
                  </a:solidFill>
                </a:rPr>
                <a:t>$34k</a:t>
              </a:r>
            </a:p>
            <a:p>
              <a:pPr algn="ctr"/>
              <a:r>
                <a:rPr lang="en-US" sz="1600" dirty="0"/>
                <a:t>Sys Ops - </a:t>
              </a:r>
              <a:r>
                <a:rPr lang="en-US" sz="1600" dirty="0">
                  <a:solidFill>
                    <a:srgbClr val="FF0000"/>
                  </a:solidFill>
                </a:rPr>
                <a:t>$55k</a:t>
              </a:r>
            </a:p>
            <a:p>
              <a:pPr algn="ctr"/>
              <a:r>
                <a:rPr lang="en-US" sz="1600" dirty="0"/>
                <a:t>Taxes &amp; Fees - </a:t>
              </a:r>
              <a:r>
                <a:rPr lang="en-US" sz="1600" dirty="0">
                  <a:solidFill>
                    <a:srgbClr val="FF0000"/>
                  </a:solidFill>
                </a:rPr>
                <a:t>$29k</a:t>
              </a:r>
            </a:p>
            <a:p>
              <a:pPr algn="ctr"/>
              <a:r>
                <a:rPr lang="en-US" sz="1600" dirty="0"/>
                <a:t>Transfers - </a:t>
              </a:r>
              <a:r>
                <a:rPr lang="en-US" sz="1600" dirty="0">
                  <a:solidFill>
                    <a:srgbClr val="FF0000"/>
                  </a:solidFill>
                </a:rPr>
                <a:t>$40k</a:t>
              </a:r>
            </a:p>
          </p:txBody>
        </p:sp>
      </p:grpSp>
      <p:grpSp>
        <p:nvGrpSpPr>
          <p:cNvPr id="1038" name="Group 1037">
            <a:extLst>
              <a:ext uri="{FF2B5EF4-FFF2-40B4-BE49-F238E27FC236}">
                <a16:creationId xmlns:a16="http://schemas.microsoft.com/office/drawing/2014/main" id="{6A1454A9-8BCB-3ADD-44B1-DCF61E48C8BC}"/>
              </a:ext>
            </a:extLst>
          </p:cNvPr>
          <p:cNvGrpSpPr/>
          <p:nvPr/>
        </p:nvGrpSpPr>
        <p:grpSpPr>
          <a:xfrm>
            <a:off x="3429573" y="5150694"/>
            <a:ext cx="2490154" cy="1510620"/>
            <a:chOff x="763145" y="967474"/>
            <a:chExt cx="2158809" cy="1042212"/>
          </a:xfrm>
        </p:grpSpPr>
        <p:sp>
          <p:nvSpPr>
            <p:cNvPr id="1040" name="Arrow: Down 1039">
              <a:extLst>
                <a:ext uri="{FF2B5EF4-FFF2-40B4-BE49-F238E27FC236}">
                  <a16:creationId xmlns:a16="http://schemas.microsoft.com/office/drawing/2014/main" id="{0BEEFB38-A5AD-F0E5-A9DB-FEEF8F416233}"/>
                </a:ext>
              </a:extLst>
            </p:cNvPr>
            <p:cNvSpPr/>
            <p:nvPr/>
          </p:nvSpPr>
          <p:spPr>
            <a:xfrm>
              <a:off x="763145" y="967474"/>
              <a:ext cx="2158809" cy="1042212"/>
            </a:xfrm>
            <a:prstGeom prst="down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9" name="TextBox 1038">
              <a:extLst>
                <a:ext uri="{FF2B5EF4-FFF2-40B4-BE49-F238E27FC236}">
                  <a16:creationId xmlns:a16="http://schemas.microsoft.com/office/drawing/2014/main" id="{4BCCBA87-4C14-FEF7-4863-434AF25FDA50}"/>
                </a:ext>
              </a:extLst>
            </p:cNvPr>
            <p:cNvSpPr txBox="1"/>
            <p:nvPr/>
          </p:nvSpPr>
          <p:spPr>
            <a:xfrm>
              <a:off x="952212" y="980261"/>
              <a:ext cx="1780674" cy="743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Loan Service</a:t>
              </a:r>
            </a:p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$9</a:t>
              </a:r>
            </a:p>
            <a:p>
              <a:pPr algn="ctr"/>
              <a:r>
                <a:rPr lang="en-US" sz="1600" dirty="0"/>
                <a:t>Projects</a:t>
              </a:r>
            </a:p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$112k</a:t>
              </a:r>
            </a:p>
          </p:txBody>
        </p:sp>
      </p:grpSp>
      <p:grpSp>
        <p:nvGrpSpPr>
          <p:cNvPr id="1041" name="Group 1040">
            <a:extLst>
              <a:ext uri="{FF2B5EF4-FFF2-40B4-BE49-F238E27FC236}">
                <a16:creationId xmlns:a16="http://schemas.microsoft.com/office/drawing/2014/main" id="{3839BFF2-3B3C-0981-A5B0-AFE2C68A4481}"/>
              </a:ext>
            </a:extLst>
          </p:cNvPr>
          <p:cNvGrpSpPr/>
          <p:nvPr/>
        </p:nvGrpSpPr>
        <p:grpSpPr>
          <a:xfrm>
            <a:off x="6303733" y="5150694"/>
            <a:ext cx="2490154" cy="1588194"/>
            <a:chOff x="763145" y="967474"/>
            <a:chExt cx="2158809" cy="1095732"/>
          </a:xfrm>
        </p:grpSpPr>
        <p:sp>
          <p:nvSpPr>
            <p:cNvPr id="1043" name="Arrow: Down 1042">
              <a:extLst>
                <a:ext uri="{FF2B5EF4-FFF2-40B4-BE49-F238E27FC236}">
                  <a16:creationId xmlns:a16="http://schemas.microsoft.com/office/drawing/2014/main" id="{07BE0C79-6BD3-4812-1F59-AC363127259C}"/>
                </a:ext>
              </a:extLst>
            </p:cNvPr>
            <p:cNvSpPr/>
            <p:nvPr/>
          </p:nvSpPr>
          <p:spPr>
            <a:xfrm>
              <a:off x="763145" y="967474"/>
              <a:ext cx="2158809" cy="1042212"/>
            </a:xfrm>
            <a:prstGeom prst="down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2" name="TextBox 1041">
              <a:extLst>
                <a:ext uri="{FF2B5EF4-FFF2-40B4-BE49-F238E27FC236}">
                  <a16:creationId xmlns:a16="http://schemas.microsoft.com/office/drawing/2014/main" id="{3F1EFADD-251F-0A05-4404-D75884454E47}"/>
                </a:ext>
              </a:extLst>
            </p:cNvPr>
            <p:cNvSpPr txBox="1"/>
            <p:nvPr/>
          </p:nvSpPr>
          <p:spPr>
            <a:xfrm>
              <a:off x="952212" y="980261"/>
              <a:ext cx="1780674" cy="1082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Loan Service</a:t>
              </a:r>
            </a:p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$54k</a:t>
              </a:r>
            </a:p>
            <a:p>
              <a:pPr algn="ctr"/>
              <a:r>
                <a:rPr lang="en-US" sz="1600" dirty="0"/>
                <a:t>Projects - </a:t>
              </a:r>
              <a:r>
                <a:rPr lang="en-US" sz="1600" dirty="0">
                  <a:solidFill>
                    <a:srgbClr val="FF0000"/>
                  </a:solidFill>
                </a:rPr>
                <a:t>$116k</a:t>
              </a:r>
            </a:p>
            <a:p>
              <a:pPr algn="ctr"/>
              <a:r>
                <a:rPr lang="en-US" sz="1600" dirty="0"/>
                <a:t>Transfer Out</a:t>
              </a:r>
            </a:p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$0k</a:t>
              </a:r>
            </a:p>
            <a:p>
              <a:pPr algn="ctr"/>
              <a:endParaRPr lang="en-US" sz="1600" dirty="0"/>
            </a:p>
          </p:txBody>
        </p:sp>
      </p:grpSp>
      <p:grpSp>
        <p:nvGrpSpPr>
          <p:cNvPr id="1044" name="Group 1043">
            <a:extLst>
              <a:ext uri="{FF2B5EF4-FFF2-40B4-BE49-F238E27FC236}">
                <a16:creationId xmlns:a16="http://schemas.microsoft.com/office/drawing/2014/main" id="{C681554F-B97B-2F6D-ABAF-334BFAD229A6}"/>
              </a:ext>
            </a:extLst>
          </p:cNvPr>
          <p:cNvGrpSpPr/>
          <p:nvPr/>
        </p:nvGrpSpPr>
        <p:grpSpPr>
          <a:xfrm>
            <a:off x="9114971" y="5169228"/>
            <a:ext cx="2490154" cy="1510620"/>
            <a:chOff x="763145" y="967474"/>
            <a:chExt cx="2158809" cy="1042212"/>
          </a:xfrm>
        </p:grpSpPr>
        <p:sp>
          <p:nvSpPr>
            <p:cNvPr id="1046" name="Arrow: Down 1045">
              <a:extLst>
                <a:ext uri="{FF2B5EF4-FFF2-40B4-BE49-F238E27FC236}">
                  <a16:creationId xmlns:a16="http://schemas.microsoft.com/office/drawing/2014/main" id="{DF0DE3F6-DEF5-C205-D269-8045ADD26FFC}"/>
                </a:ext>
              </a:extLst>
            </p:cNvPr>
            <p:cNvSpPr/>
            <p:nvPr/>
          </p:nvSpPr>
          <p:spPr>
            <a:xfrm>
              <a:off x="763145" y="967474"/>
              <a:ext cx="2158809" cy="1042212"/>
            </a:xfrm>
            <a:prstGeom prst="down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5" name="TextBox 1044">
              <a:extLst>
                <a:ext uri="{FF2B5EF4-FFF2-40B4-BE49-F238E27FC236}">
                  <a16:creationId xmlns:a16="http://schemas.microsoft.com/office/drawing/2014/main" id="{653477CE-3932-D723-CF66-F1EBE4DBC980}"/>
                </a:ext>
              </a:extLst>
            </p:cNvPr>
            <p:cNvSpPr txBox="1"/>
            <p:nvPr/>
          </p:nvSpPr>
          <p:spPr>
            <a:xfrm>
              <a:off x="952212" y="980261"/>
              <a:ext cx="1780674" cy="9130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Emergency</a:t>
              </a:r>
            </a:p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$0</a:t>
              </a:r>
            </a:p>
            <a:p>
              <a:pPr algn="ctr"/>
              <a:r>
                <a:rPr lang="en-US" sz="1600" dirty="0"/>
                <a:t>EIDL Payoff</a:t>
              </a:r>
            </a:p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$0k</a:t>
              </a:r>
            </a:p>
            <a:p>
              <a:pPr algn="ctr"/>
              <a:endParaRPr lang="en-US" sz="1600" dirty="0"/>
            </a:p>
          </p:txBody>
        </p:sp>
      </p:grpSp>
      <p:sp>
        <p:nvSpPr>
          <p:cNvPr id="1050" name="TextBox 1049">
            <a:extLst>
              <a:ext uri="{FF2B5EF4-FFF2-40B4-BE49-F238E27FC236}">
                <a16:creationId xmlns:a16="http://schemas.microsoft.com/office/drawing/2014/main" id="{042E4570-E8E6-1C34-80C3-849409187578}"/>
              </a:ext>
            </a:extLst>
          </p:cNvPr>
          <p:cNvSpPr txBox="1"/>
          <p:nvPr/>
        </p:nvSpPr>
        <p:spPr>
          <a:xfrm>
            <a:off x="0" y="100303"/>
            <a:ext cx="11849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DWA FUNDS FLOW – Budget- 2023/2024</a:t>
            </a:r>
          </a:p>
        </p:txBody>
      </p:sp>
      <p:sp>
        <p:nvSpPr>
          <p:cNvPr id="1052" name="TextBox 1051">
            <a:extLst>
              <a:ext uri="{FF2B5EF4-FFF2-40B4-BE49-F238E27FC236}">
                <a16:creationId xmlns:a16="http://schemas.microsoft.com/office/drawing/2014/main" id="{41B8B972-8752-E0A3-E178-805B83D71EF4}"/>
              </a:ext>
            </a:extLst>
          </p:cNvPr>
          <p:cNvSpPr txBox="1"/>
          <p:nvPr/>
        </p:nvSpPr>
        <p:spPr>
          <a:xfrm>
            <a:off x="965494" y="3618066"/>
            <a:ext cx="1780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trike="sngStrike" dirty="0"/>
              <a:t>+$3,179</a:t>
            </a:r>
          </a:p>
          <a:p>
            <a:pPr algn="ctr"/>
            <a:r>
              <a:rPr lang="en-US" dirty="0"/>
              <a:t>$3,546</a:t>
            </a:r>
          </a:p>
          <a:p>
            <a:pPr algn="ctr"/>
            <a:endParaRPr lang="en-US" dirty="0"/>
          </a:p>
        </p:txBody>
      </p:sp>
      <p:sp>
        <p:nvSpPr>
          <p:cNvPr id="1053" name="TextBox 1052">
            <a:extLst>
              <a:ext uri="{FF2B5EF4-FFF2-40B4-BE49-F238E27FC236}">
                <a16:creationId xmlns:a16="http://schemas.microsoft.com/office/drawing/2014/main" id="{804FB827-6422-8083-4461-3AECB5156CB0}"/>
              </a:ext>
            </a:extLst>
          </p:cNvPr>
          <p:cNvSpPr txBox="1"/>
          <p:nvPr/>
        </p:nvSpPr>
        <p:spPr>
          <a:xfrm>
            <a:off x="3845332" y="3674615"/>
            <a:ext cx="1780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trike="sngStrike" dirty="0"/>
              <a:t>$267,049</a:t>
            </a:r>
          </a:p>
          <a:p>
            <a:pPr algn="ctr"/>
            <a:r>
              <a:rPr lang="en-US" dirty="0"/>
              <a:t>$271,049</a:t>
            </a:r>
          </a:p>
        </p:txBody>
      </p:sp>
      <p:sp>
        <p:nvSpPr>
          <p:cNvPr id="1054" name="TextBox 1053">
            <a:extLst>
              <a:ext uri="{FF2B5EF4-FFF2-40B4-BE49-F238E27FC236}">
                <a16:creationId xmlns:a16="http://schemas.microsoft.com/office/drawing/2014/main" id="{EB051914-F5C2-12D3-DF76-05893D1A0CC3}"/>
              </a:ext>
            </a:extLst>
          </p:cNvPr>
          <p:cNvSpPr txBox="1"/>
          <p:nvPr/>
        </p:nvSpPr>
        <p:spPr>
          <a:xfrm>
            <a:off x="6627012" y="3607507"/>
            <a:ext cx="1780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trike="sngStrike" dirty="0"/>
              <a:t>-$38,564</a:t>
            </a:r>
          </a:p>
          <a:p>
            <a:pPr algn="ctr"/>
            <a:r>
              <a:rPr lang="en-US" dirty="0"/>
              <a:t>$1,641</a:t>
            </a:r>
          </a:p>
        </p:txBody>
      </p:sp>
      <p:sp>
        <p:nvSpPr>
          <p:cNvPr id="1055" name="TextBox 1054">
            <a:extLst>
              <a:ext uri="{FF2B5EF4-FFF2-40B4-BE49-F238E27FC236}">
                <a16:creationId xmlns:a16="http://schemas.microsoft.com/office/drawing/2014/main" id="{A17A968D-B5CB-FEB2-4046-1F6F833BCF8D}"/>
              </a:ext>
            </a:extLst>
          </p:cNvPr>
          <p:cNvSpPr txBox="1"/>
          <p:nvPr/>
        </p:nvSpPr>
        <p:spPr>
          <a:xfrm>
            <a:off x="9469710" y="3668866"/>
            <a:ext cx="1780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trike="sngStrike" dirty="0"/>
              <a:t>$104,000</a:t>
            </a:r>
          </a:p>
          <a:p>
            <a:pPr algn="ctr"/>
            <a:r>
              <a:rPr lang="en-US" dirty="0"/>
              <a:t>$104,000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AB2C885-CFEC-FC68-CD76-CBED4CAD2465}"/>
              </a:ext>
            </a:extLst>
          </p:cNvPr>
          <p:cNvGrpSpPr/>
          <p:nvPr/>
        </p:nvGrpSpPr>
        <p:grpSpPr>
          <a:xfrm>
            <a:off x="2636190" y="1206500"/>
            <a:ext cx="1370660" cy="5124450"/>
            <a:chOff x="2636190" y="1206500"/>
            <a:chExt cx="1370660" cy="512445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2CFF87A-2C31-9ABA-D071-E53725DC0C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0400" y="1206500"/>
              <a:ext cx="15762" cy="5124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8F24D86-38A4-1344-AAA3-DC96F7E8DA55}"/>
                </a:ext>
              </a:extLst>
            </p:cNvPr>
            <p:cNvCxnSpPr>
              <a:cxnSpLocks/>
            </p:cNvCxnSpPr>
            <p:nvPr/>
          </p:nvCxnSpPr>
          <p:spPr>
            <a:xfrm>
              <a:off x="2636190" y="6330950"/>
              <a:ext cx="56421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00FC327A-92F9-497E-E61B-0D401BF9CFAE}"/>
                </a:ext>
              </a:extLst>
            </p:cNvPr>
            <p:cNvCxnSpPr>
              <a:cxnSpLocks/>
            </p:cNvCxnSpPr>
            <p:nvPr/>
          </p:nvCxnSpPr>
          <p:spPr>
            <a:xfrm>
              <a:off x="3216162" y="1206500"/>
              <a:ext cx="79068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F2D6433-C9FE-E083-FDAF-2594B7CECF47}"/>
              </a:ext>
            </a:extLst>
          </p:cNvPr>
          <p:cNvGrpSpPr/>
          <p:nvPr/>
        </p:nvGrpSpPr>
        <p:grpSpPr>
          <a:xfrm>
            <a:off x="8385117" y="1240507"/>
            <a:ext cx="1370660" cy="5124450"/>
            <a:chOff x="2636190" y="1206500"/>
            <a:chExt cx="1370660" cy="5124450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5D7D5C9-6CD5-253A-F077-AC71AE8723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0400" y="1206500"/>
              <a:ext cx="15762" cy="5124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7" name="Straight Connector 1046">
              <a:extLst>
                <a:ext uri="{FF2B5EF4-FFF2-40B4-BE49-F238E27FC236}">
                  <a16:creationId xmlns:a16="http://schemas.microsoft.com/office/drawing/2014/main" id="{44001051-451D-CB71-B48C-3FDC3ACDE1DC}"/>
                </a:ext>
              </a:extLst>
            </p:cNvPr>
            <p:cNvCxnSpPr>
              <a:cxnSpLocks/>
            </p:cNvCxnSpPr>
            <p:nvPr/>
          </p:nvCxnSpPr>
          <p:spPr>
            <a:xfrm>
              <a:off x="2636190" y="6330950"/>
              <a:ext cx="56421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8" name="Straight Arrow Connector 1047">
              <a:extLst>
                <a:ext uri="{FF2B5EF4-FFF2-40B4-BE49-F238E27FC236}">
                  <a16:creationId xmlns:a16="http://schemas.microsoft.com/office/drawing/2014/main" id="{5E81C921-B3BA-CE2E-EBEA-C4DCBEF90C40}"/>
                </a:ext>
              </a:extLst>
            </p:cNvPr>
            <p:cNvCxnSpPr>
              <a:cxnSpLocks/>
            </p:cNvCxnSpPr>
            <p:nvPr/>
          </p:nvCxnSpPr>
          <p:spPr>
            <a:xfrm>
              <a:off x="3216162" y="1206500"/>
              <a:ext cx="79068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887316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330</Words>
  <Application>Microsoft Office PowerPoint</Application>
  <PresentationFormat>Widescreen</PresentationFormat>
  <Paragraphs>142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Todd Currie</dc:creator>
  <cp:lastModifiedBy>Todd Currie</cp:lastModifiedBy>
  <cp:revision>7</cp:revision>
  <dcterms:created xsi:type="dcterms:W3CDTF">2023-06-23T18:03:50Z</dcterms:created>
  <dcterms:modified xsi:type="dcterms:W3CDTF">2023-06-23T20:05:36Z</dcterms:modified>
</cp:coreProperties>
</file>